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30275213" cy="42803763"/>
  <p:notesSz cx="6858000" cy="9144000"/>
  <p:defaultTextStyle>
    <a:defPPr>
      <a:defRPr lang="ko-KR"/>
    </a:defPPr>
    <a:lvl1pPr marL="0" algn="l" defTabSz="3507730" rtl="0" eaLnBrk="1" latinLnBrk="1" hangingPunct="1">
      <a:defRPr sz="6905" kern="1200">
        <a:solidFill>
          <a:schemeClr val="tx1"/>
        </a:solidFill>
        <a:latin typeface="+mn-lt"/>
        <a:ea typeface="+mn-ea"/>
        <a:cs typeface="+mn-cs"/>
      </a:defRPr>
    </a:lvl1pPr>
    <a:lvl2pPr marL="1753865" algn="l" defTabSz="3507730" rtl="0" eaLnBrk="1" latinLnBrk="1" hangingPunct="1">
      <a:defRPr sz="6905" kern="1200">
        <a:solidFill>
          <a:schemeClr val="tx1"/>
        </a:solidFill>
        <a:latin typeface="+mn-lt"/>
        <a:ea typeface="+mn-ea"/>
        <a:cs typeface="+mn-cs"/>
      </a:defRPr>
    </a:lvl2pPr>
    <a:lvl3pPr marL="3507730" algn="l" defTabSz="3507730" rtl="0" eaLnBrk="1" latinLnBrk="1" hangingPunct="1">
      <a:defRPr sz="6905" kern="1200">
        <a:solidFill>
          <a:schemeClr val="tx1"/>
        </a:solidFill>
        <a:latin typeface="+mn-lt"/>
        <a:ea typeface="+mn-ea"/>
        <a:cs typeface="+mn-cs"/>
      </a:defRPr>
    </a:lvl3pPr>
    <a:lvl4pPr marL="5261595" algn="l" defTabSz="3507730" rtl="0" eaLnBrk="1" latinLnBrk="1" hangingPunct="1">
      <a:defRPr sz="6905" kern="1200">
        <a:solidFill>
          <a:schemeClr val="tx1"/>
        </a:solidFill>
        <a:latin typeface="+mn-lt"/>
        <a:ea typeface="+mn-ea"/>
        <a:cs typeface="+mn-cs"/>
      </a:defRPr>
    </a:lvl4pPr>
    <a:lvl5pPr marL="7015460" algn="l" defTabSz="3507730" rtl="0" eaLnBrk="1" latinLnBrk="1" hangingPunct="1">
      <a:defRPr sz="6905" kern="1200">
        <a:solidFill>
          <a:schemeClr val="tx1"/>
        </a:solidFill>
        <a:latin typeface="+mn-lt"/>
        <a:ea typeface="+mn-ea"/>
        <a:cs typeface="+mn-cs"/>
      </a:defRPr>
    </a:lvl5pPr>
    <a:lvl6pPr marL="8769325" algn="l" defTabSz="3507730" rtl="0" eaLnBrk="1" latinLnBrk="1" hangingPunct="1">
      <a:defRPr sz="6905" kern="1200">
        <a:solidFill>
          <a:schemeClr val="tx1"/>
        </a:solidFill>
        <a:latin typeface="+mn-lt"/>
        <a:ea typeface="+mn-ea"/>
        <a:cs typeface="+mn-cs"/>
      </a:defRPr>
    </a:lvl6pPr>
    <a:lvl7pPr marL="10523190" algn="l" defTabSz="3507730" rtl="0" eaLnBrk="1" latinLnBrk="1" hangingPunct="1">
      <a:defRPr sz="6905" kern="1200">
        <a:solidFill>
          <a:schemeClr val="tx1"/>
        </a:solidFill>
        <a:latin typeface="+mn-lt"/>
        <a:ea typeface="+mn-ea"/>
        <a:cs typeface="+mn-cs"/>
      </a:defRPr>
    </a:lvl7pPr>
    <a:lvl8pPr marL="12277054" algn="l" defTabSz="3507730" rtl="0" eaLnBrk="1" latinLnBrk="1" hangingPunct="1">
      <a:defRPr sz="6905" kern="1200">
        <a:solidFill>
          <a:schemeClr val="tx1"/>
        </a:solidFill>
        <a:latin typeface="+mn-lt"/>
        <a:ea typeface="+mn-ea"/>
        <a:cs typeface="+mn-cs"/>
      </a:defRPr>
    </a:lvl8pPr>
    <a:lvl9pPr marL="14030919" algn="l" defTabSz="3507730" rtl="0" eaLnBrk="1" latinLnBrk="1" hangingPunct="1">
      <a:defRPr sz="6905"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5A62"/>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8" autoAdjust="0"/>
    <p:restoredTop sz="94660"/>
  </p:normalViewPr>
  <p:slideViewPr>
    <p:cSldViewPr snapToGrid="0">
      <p:cViewPr>
        <p:scale>
          <a:sx n="33" d="100"/>
          <a:sy n="33" d="100"/>
        </p:scale>
        <p:origin x="1464" y="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E0CB4E-6FA7-43A9-8C9F-DD0C6E95B116}" type="datetimeFigureOut">
              <a:rPr lang="ko-KR" altLang="en-US" smtClean="0"/>
              <a:t>2026-04-13</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5555E340-21E0-402F-8489-5A9DC846A58E}" type="slidenum">
              <a:rPr lang="ko-KR" altLang="en-US" smtClean="0"/>
              <a:t>‹#›</a:t>
            </a:fld>
            <a:endParaRPr lang="ko-KR" altLang="en-US"/>
          </a:p>
        </p:txBody>
      </p:sp>
      <p:pic>
        <p:nvPicPr>
          <p:cNvPr id="5" name="그림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699"/>
            <a:ext cx="30276413" cy="42802064"/>
          </a:xfrm>
          <a:prstGeom prst="rect">
            <a:avLst/>
          </a:prstGeom>
        </p:spPr>
      </p:pic>
    </p:spTree>
    <p:extLst>
      <p:ext uri="{BB962C8B-B14F-4D97-AF65-F5344CB8AC3E}">
        <p14:creationId xmlns:p14="http://schemas.microsoft.com/office/powerpoint/2010/main" val="33429278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ko-KR" altLang="en-US"/>
              <a:t>마스터 제목 스타일 편집</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75000"/>
                  </a:schemeClr>
                </a:solidFill>
              </a:defRPr>
            </a:lvl1pPr>
          </a:lstStyle>
          <a:p>
            <a:fld id="{20E0CB4E-6FA7-43A9-8C9F-DD0C6E95B116}" type="datetimeFigureOut">
              <a:rPr lang="ko-KR" altLang="en-US" smtClean="0"/>
              <a:t>2026-04-13</a:t>
            </a:fld>
            <a:endParaRPr lang="ko-KR" altLang="en-US"/>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75000"/>
                  </a:schemeClr>
                </a:solidFill>
              </a:defRPr>
            </a:lvl1pPr>
          </a:lstStyle>
          <a:p>
            <a:endParaRPr lang="ko-KR" altLang="en-US"/>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75000"/>
                  </a:schemeClr>
                </a:solidFill>
              </a:defRPr>
            </a:lvl1pPr>
          </a:lstStyle>
          <a:p>
            <a:fld id="{5555E340-21E0-402F-8489-5A9DC846A58E}" type="slidenum">
              <a:rPr lang="ko-KR" altLang="en-US" smtClean="0"/>
              <a:t>‹#›</a:t>
            </a:fld>
            <a:endParaRPr lang="ko-KR" altLang="en-US"/>
          </a:p>
        </p:txBody>
      </p:sp>
      <p:pic>
        <p:nvPicPr>
          <p:cNvPr id="7" name="그림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699"/>
            <a:ext cx="30276413" cy="42802064"/>
          </a:xfrm>
          <a:prstGeom prst="rect">
            <a:avLst/>
          </a:prstGeom>
        </p:spPr>
      </p:pic>
    </p:spTree>
    <p:extLst>
      <p:ext uri="{BB962C8B-B14F-4D97-AF65-F5344CB8AC3E}">
        <p14:creationId xmlns:p14="http://schemas.microsoft.com/office/powerpoint/2010/main" val="2808792382"/>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3027487" rtl="0" eaLnBrk="1" latinLnBrk="1"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1"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1"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1"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1" hangingPunct="1">
        <a:defRPr sz="5960" kern="1200">
          <a:solidFill>
            <a:schemeClr val="tx1"/>
          </a:solidFill>
          <a:latin typeface="+mn-lt"/>
          <a:ea typeface="+mn-ea"/>
          <a:cs typeface="+mn-cs"/>
        </a:defRPr>
      </a:lvl1pPr>
      <a:lvl2pPr marL="1513743" algn="l" defTabSz="3027487" rtl="0" eaLnBrk="1" latinLnBrk="1" hangingPunct="1">
        <a:defRPr sz="5960" kern="1200">
          <a:solidFill>
            <a:schemeClr val="tx1"/>
          </a:solidFill>
          <a:latin typeface="+mn-lt"/>
          <a:ea typeface="+mn-ea"/>
          <a:cs typeface="+mn-cs"/>
        </a:defRPr>
      </a:lvl2pPr>
      <a:lvl3pPr marL="3027487" algn="l" defTabSz="3027487" rtl="0" eaLnBrk="1" latinLnBrk="1" hangingPunct="1">
        <a:defRPr sz="5960" kern="1200">
          <a:solidFill>
            <a:schemeClr val="tx1"/>
          </a:solidFill>
          <a:latin typeface="+mn-lt"/>
          <a:ea typeface="+mn-ea"/>
          <a:cs typeface="+mn-cs"/>
        </a:defRPr>
      </a:lvl3pPr>
      <a:lvl4pPr marL="4541230" algn="l" defTabSz="3027487" rtl="0" eaLnBrk="1" latinLnBrk="1" hangingPunct="1">
        <a:defRPr sz="5960" kern="1200">
          <a:solidFill>
            <a:schemeClr val="tx1"/>
          </a:solidFill>
          <a:latin typeface="+mn-lt"/>
          <a:ea typeface="+mn-ea"/>
          <a:cs typeface="+mn-cs"/>
        </a:defRPr>
      </a:lvl4pPr>
      <a:lvl5pPr marL="6054974" algn="l" defTabSz="3027487" rtl="0" eaLnBrk="1" latinLnBrk="1" hangingPunct="1">
        <a:defRPr sz="5960" kern="1200">
          <a:solidFill>
            <a:schemeClr val="tx1"/>
          </a:solidFill>
          <a:latin typeface="+mn-lt"/>
          <a:ea typeface="+mn-ea"/>
          <a:cs typeface="+mn-cs"/>
        </a:defRPr>
      </a:lvl5pPr>
      <a:lvl6pPr marL="7568717" algn="l" defTabSz="3027487" rtl="0" eaLnBrk="1" latinLnBrk="1" hangingPunct="1">
        <a:defRPr sz="5960" kern="1200">
          <a:solidFill>
            <a:schemeClr val="tx1"/>
          </a:solidFill>
          <a:latin typeface="+mn-lt"/>
          <a:ea typeface="+mn-ea"/>
          <a:cs typeface="+mn-cs"/>
        </a:defRPr>
      </a:lvl6pPr>
      <a:lvl7pPr marL="9082461" algn="l" defTabSz="3027487" rtl="0" eaLnBrk="1" latinLnBrk="1" hangingPunct="1">
        <a:defRPr sz="5960" kern="1200">
          <a:solidFill>
            <a:schemeClr val="tx1"/>
          </a:solidFill>
          <a:latin typeface="+mn-lt"/>
          <a:ea typeface="+mn-ea"/>
          <a:cs typeface="+mn-cs"/>
        </a:defRPr>
      </a:lvl7pPr>
      <a:lvl8pPr marL="10596204" algn="l" defTabSz="3027487" rtl="0" eaLnBrk="1" latinLnBrk="1" hangingPunct="1">
        <a:defRPr sz="5960" kern="1200">
          <a:solidFill>
            <a:schemeClr val="tx1"/>
          </a:solidFill>
          <a:latin typeface="+mn-lt"/>
          <a:ea typeface="+mn-ea"/>
          <a:cs typeface="+mn-cs"/>
        </a:defRPr>
      </a:lvl8pPr>
      <a:lvl9pPr marL="12109948" algn="l" defTabSz="3027487" rtl="0" eaLnBrk="1" latinLnBrk="1"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6"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 y="3356383"/>
            <a:ext cx="30275214" cy="2554545"/>
          </a:xfrm>
          <a:prstGeom prst="rect">
            <a:avLst/>
          </a:prstGeom>
          <a:noFill/>
        </p:spPr>
        <p:txBody>
          <a:bodyPr wrap="square" rtlCol="0" anchor="ctr">
            <a:spAutoFit/>
          </a:bodyPr>
          <a:lstStyle/>
          <a:p>
            <a:pPr algn="ctr"/>
            <a:r>
              <a:rPr lang="en-US" altLang="ko-KR" sz="8000" b="1" dirty="0">
                <a:latin typeface="Times New Roman" panose="02020603050405020304" pitchFamily="18" charset="0"/>
                <a:cs typeface="Times New Roman" panose="02020603050405020304" pitchFamily="18" charset="0"/>
              </a:rPr>
              <a:t>Delta-Rule-based Weight Calibration</a:t>
            </a:r>
          </a:p>
          <a:p>
            <a:pPr algn="ctr"/>
            <a:r>
              <a:rPr lang="en-US" altLang="ko-KR" sz="8000" b="1" dirty="0">
                <a:latin typeface="Times New Roman" panose="02020603050405020304" pitchFamily="18" charset="0"/>
                <a:cs typeface="Times New Roman" panose="02020603050405020304" pitchFamily="18" charset="0"/>
              </a:rPr>
              <a:t>for Low-Power SNN System</a:t>
            </a:r>
          </a:p>
        </p:txBody>
      </p:sp>
      <p:sp>
        <p:nvSpPr>
          <p:cNvPr id="10" name="TextBox 9">
            <a:extLst>
              <a:ext uri="{FF2B5EF4-FFF2-40B4-BE49-F238E27FC236}">
                <a16:creationId xmlns:a16="http://schemas.microsoft.com/office/drawing/2014/main" id="{870DB6D9-69A6-4EF5-85F9-32CB4397ED21}"/>
              </a:ext>
            </a:extLst>
          </p:cNvPr>
          <p:cNvSpPr txBox="1"/>
          <p:nvPr/>
        </p:nvSpPr>
        <p:spPr>
          <a:xfrm>
            <a:off x="-1" y="6230710"/>
            <a:ext cx="30275214" cy="2185214"/>
          </a:xfrm>
          <a:prstGeom prst="rect">
            <a:avLst/>
          </a:prstGeom>
          <a:noFill/>
        </p:spPr>
        <p:txBody>
          <a:bodyPr wrap="square" rtlCol="0" anchor="ctr">
            <a:spAutoFit/>
          </a:bodyPr>
          <a:lstStyle/>
          <a:p>
            <a:pPr algn="ctr"/>
            <a:r>
              <a:rPr lang="en-US" altLang="ko-KR" sz="4800" dirty="0" err="1">
                <a:latin typeface="Times New Roman" panose="02020603050405020304" pitchFamily="18" charset="0"/>
                <a:cs typeface="Times New Roman" panose="02020603050405020304" pitchFamily="18" charset="0"/>
              </a:rPr>
              <a:t>Seungjoon</a:t>
            </a:r>
            <a:r>
              <a:rPr lang="en-US" altLang="ko-KR" sz="4800" dirty="0">
                <a:latin typeface="Times New Roman" panose="02020603050405020304" pitchFamily="18" charset="0"/>
                <a:cs typeface="Times New Roman" panose="02020603050405020304" pitchFamily="18" charset="0"/>
              </a:rPr>
              <a:t> Lee, </a:t>
            </a:r>
            <a:r>
              <a:rPr lang="en-US" altLang="ko-KR" sz="4800" u="sng" dirty="0">
                <a:latin typeface="Times New Roman" panose="02020603050405020304" pitchFamily="18" charset="0"/>
                <a:cs typeface="Times New Roman" panose="02020603050405020304" pitchFamily="18" charset="0"/>
              </a:rPr>
              <a:t>Junseo Chae</a:t>
            </a:r>
            <a:r>
              <a:rPr lang="en-US" altLang="ko-KR" sz="4800" dirty="0">
                <a:latin typeface="Times New Roman" panose="02020603050405020304" pitchFamily="18" charset="0"/>
                <a:cs typeface="Times New Roman" panose="02020603050405020304" pitchFamily="18" charset="0"/>
              </a:rPr>
              <a:t>, </a:t>
            </a:r>
            <a:r>
              <a:rPr lang="en-US" altLang="ko-KR" sz="4800" dirty="0" err="1">
                <a:latin typeface="Times New Roman" panose="02020603050405020304" pitchFamily="18" charset="0"/>
                <a:cs typeface="Times New Roman" panose="02020603050405020304" pitchFamily="18" charset="0"/>
              </a:rPr>
              <a:t>Jiseok</a:t>
            </a:r>
            <a:r>
              <a:rPr lang="en-US" altLang="ko-KR" sz="4800" dirty="0">
                <a:latin typeface="Times New Roman" panose="02020603050405020304" pitchFamily="18" charset="0"/>
                <a:cs typeface="Times New Roman" panose="02020603050405020304" pitchFamily="18" charset="0"/>
              </a:rPr>
              <a:t> Kwak, </a:t>
            </a:r>
            <a:r>
              <a:rPr lang="en-US" altLang="ko-KR" sz="4800" dirty="0" err="1">
                <a:latin typeface="Times New Roman" panose="02020603050405020304" pitchFamily="18" charset="0"/>
                <a:cs typeface="Times New Roman" panose="02020603050405020304" pitchFamily="18" charset="0"/>
              </a:rPr>
              <a:t>Myungsik</a:t>
            </a:r>
            <a:r>
              <a:rPr lang="en-US" altLang="ko-KR" sz="4800" dirty="0">
                <a:latin typeface="Times New Roman" panose="02020603050405020304" pitchFamily="18" charset="0"/>
                <a:cs typeface="Times New Roman" panose="02020603050405020304" pitchFamily="18" charset="0"/>
              </a:rPr>
              <a:t> Kim, Soo </a:t>
            </a:r>
            <a:r>
              <a:rPr lang="en-US" altLang="ko-KR" sz="4800" dirty="0" err="1">
                <a:latin typeface="Times New Roman" panose="02020603050405020304" pitchFamily="18" charset="0"/>
                <a:cs typeface="Times New Roman" panose="02020603050405020304" pitchFamily="18" charset="0"/>
              </a:rPr>
              <a:t>Youn</a:t>
            </a:r>
            <a:r>
              <a:rPr lang="en-US" altLang="ko-KR" sz="4800" dirty="0">
                <a:latin typeface="Times New Roman" panose="02020603050405020304" pitchFamily="18" charset="0"/>
                <a:cs typeface="Times New Roman" panose="02020603050405020304" pitchFamily="18" charset="0"/>
              </a:rPr>
              <a:t> Kim, and </a:t>
            </a:r>
            <a:r>
              <a:rPr lang="en-US" altLang="ko-KR" sz="4800" dirty="0" err="1">
                <a:latin typeface="Times New Roman" panose="02020603050405020304" pitchFamily="18" charset="0"/>
                <a:cs typeface="Times New Roman" panose="02020603050405020304" pitchFamily="18" charset="0"/>
              </a:rPr>
              <a:t>Minkyu</a:t>
            </a:r>
            <a:r>
              <a:rPr lang="en-US" altLang="ko-KR" sz="4800" dirty="0">
                <a:latin typeface="Times New Roman" panose="02020603050405020304" pitchFamily="18" charset="0"/>
                <a:cs typeface="Times New Roman" panose="02020603050405020304" pitchFamily="18" charset="0"/>
              </a:rPr>
              <a:t> Song</a:t>
            </a:r>
          </a:p>
          <a:p>
            <a:pPr algn="ctr"/>
            <a:r>
              <a:rPr lang="en-US" altLang="ko-KR" sz="4400" dirty="0">
                <a:latin typeface="Times New Roman" panose="02020603050405020304" pitchFamily="18" charset="0"/>
                <a:cs typeface="Times New Roman" panose="02020603050405020304" pitchFamily="18" charset="0"/>
              </a:rPr>
              <a:t>Dept. of System Semiconductor, Dongguk University, Seoul, Korea</a:t>
            </a:r>
          </a:p>
          <a:p>
            <a:pPr algn="ctr"/>
            <a:r>
              <a:rPr lang="en-US" altLang="ko-KR" sz="4400" dirty="0">
                <a:latin typeface="Times New Roman" panose="02020603050405020304" pitchFamily="18" charset="0"/>
                <a:cs typeface="Times New Roman" panose="02020603050405020304" pitchFamily="18" charset="0"/>
              </a:rPr>
              <a:t>E-mail : 2020110519@dgu.ac.kr</a:t>
            </a:r>
            <a:endParaRPr lang="ko-KR" altLang="en-US" sz="4400" dirty="0">
              <a:latin typeface="Times New Roman" panose="02020603050405020304" pitchFamily="18" charset="0"/>
              <a:cs typeface="Times New Roman" panose="02020603050405020304" pitchFamily="18" charset="0"/>
            </a:endParaRPr>
          </a:p>
        </p:txBody>
      </p:sp>
      <p:sp>
        <p:nvSpPr>
          <p:cNvPr id="12" name="모서리가 둥근 직사각형 11"/>
          <p:cNvSpPr/>
          <p:nvPr/>
        </p:nvSpPr>
        <p:spPr>
          <a:xfrm>
            <a:off x="1323273" y="8450185"/>
            <a:ext cx="27408886" cy="3281777"/>
          </a:xfrm>
          <a:prstGeom prst="roundRect">
            <a:avLst>
              <a:gd name="adj" fmla="val 0"/>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4800" b="1" dirty="0">
                <a:solidFill>
                  <a:srgbClr val="555A62"/>
                </a:solidFill>
                <a:ea typeface="+mj-ea"/>
              </a:rPr>
              <a:t>Introduction </a:t>
            </a:r>
          </a:p>
          <a:p>
            <a:pPr marL="571500" indent="-571500">
              <a:lnSpc>
                <a:spcPct val="110000"/>
              </a:lnSpc>
              <a:buFontTx/>
              <a:buChar char="-"/>
            </a:pPr>
            <a:r>
              <a:rPr lang="en-US" altLang="ko-KR" sz="3200" dirty="0">
                <a:solidFill>
                  <a:schemeClr val="tx1"/>
                </a:solidFill>
              </a:rPr>
              <a:t>This work proposes a low-power spiking neural network (SNN)</a:t>
            </a:r>
            <a:r>
              <a:rPr lang="ko-KR" altLang="en-US" sz="3200" dirty="0">
                <a:solidFill>
                  <a:schemeClr val="tx1"/>
                </a:solidFill>
              </a:rPr>
              <a:t> </a:t>
            </a:r>
            <a:r>
              <a:rPr lang="en-US" altLang="ko-KR" sz="3200" dirty="0">
                <a:solidFill>
                  <a:schemeClr val="tx1"/>
                </a:solidFill>
              </a:rPr>
              <a:t>system</a:t>
            </a:r>
            <a:r>
              <a:rPr lang="ko-KR" altLang="en-US" sz="3200" dirty="0">
                <a:solidFill>
                  <a:schemeClr val="tx1"/>
                </a:solidFill>
              </a:rPr>
              <a:t> </a:t>
            </a:r>
            <a:r>
              <a:rPr lang="en-US" altLang="ko-KR" sz="3200" dirty="0">
                <a:solidFill>
                  <a:schemeClr val="tx1"/>
                </a:solidFill>
              </a:rPr>
              <a:t>enabling</a:t>
            </a:r>
            <a:r>
              <a:rPr lang="ko-KR" altLang="en-US" sz="3200" dirty="0">
                <a:solidFill>
                  <a:schemeClr val="tx1"/>
                </a:solidFill>
              </a:rPr>
              <a:t> </a:t>
            </a:r>
            <a:r>
              <a:rPr lang="en-US" altLang="ko-KR" sz="3200" dirty="0">
                <a:solidFill>
                  <a:schemeClr val="tx1"/>
                </a:solidFill>
              </a:rPr>
              <a:t>on-chip</a:t>
            </a:r>
            <a:r>
              <a:rPr lang="ko-KR" altLang="en-US" sz="3200" dirty="0">
                <a:solidFill>
                  <a:schemeClr val="tx1"/>
                </a:solidFill>
              </a:rPr>
              <a:t> </a:t>
            </a:r>
            <a:r>
              <a:rPr lang="en-US" altLang="ko-KR" sz="3200" dirty="0">
                <a:solidFill>
                  <a:schemeClr val="tx1"/>
                </a:solidFill>
              </a:rPr>
              <a:t>calibration</a:t>
            </a:r>
            <a:r>
              <a:rPr lang="ko-KR" altLang="en-US" sz="3200" dirty="0">
                <a:solidFill>
                  <a:schemeClr val="tx1"/>
                </a:solidFill>
              </a:rPr>
              <a:t> </a:t>
            </a:r>
            <a:r>
              <a:rPr lang="en-US" altLang="ko-KR" sz="3200" dirty="0">
                <a:solidFill>
                  <a:schemeClr val="tx1"/>
                </a:solidFill>
              </a:rPr>
              <a:t>with</a:t>
            </a:r>
            <a:r>
              <a:rPr lang="ko-KR" altLang="en-US" sz="3200" dirty="0">
                <a:solidFill>
                  <a:schemeClr val="tx1"/>
                </a:solidFill>
              </a:rPr>
              <a:t> </a:t>
            </a:r>
            <a:r>
              <a:rPr lang="en-US" altLang="ko-KR" sz="3200" dirty="0">
                <a:solidFill>
                  <a:schemeClr val="tx1"/>
                </a:solidFill>
              </a:rPr>
              <a:t>pulse-driven</a:t>
            </a:r>
            <a:r>
              <a:rPr lang="ko-KR" altLang="en-US" sz="3200" dirty="0">
                <a:solidFill>
                  <a:schemeClr val="tx1"/>
                </a:solidFill>
              </a:rPr>
              <a:t> </a:t>
            </a:r>
            <a:r>
              <a:rPr lang="en-US" altLang="ko-KR" sz="3200" dirty="0">
                <a:solidFill>
                  <a:schemeClr val="tx1"/>
                </a:solidFill>
              </a:rPr>
              <a:t>computation</a:t>
            </a:r>
            <a:r>
              <a:rPr lang="ko-KR" altLang="en-US" sz="3200" dirty="0">
                <a:solidFill>
                  <a:schemeClr val="tx1"/>
                </a:solidFill>
              </a:rPr>
              <a:t> </a:t>
            </a:r>
            <a:r>
              <a:rPr lang="en-US" altLang="ko-KR" sz="3200" dirty="0">
                <a:solidFill>
                  <a:schemeClr val="tx1"/>
                </a:solidFill>
              </a:rPr>
              <a:t>(PDC)</a:t>
            </a:r>
            <a:r>
              <a:rPr lang="ko-KR" altLang="en-US" sz="3200" dirty="0">
                <a:solidFill>
                  <a:schemeClr val="tx1"/>
                </a:solidFill>
              </a:rPr>
              <a:t> </a:t>
            </a:r>
            <a:r>
              <a:rPr lang="en-US" altLang="ko-KR" sz="3200" dirty="0">
                <a:solidFill>
                  <a:schemeClr val="tx1"/>
                </a:solidFill>
              </a:rPr>
              <a:t>for</a:t>
            </a:r>
            <a:r>
              <a:rPr lang="ko-KR" altLang="en-US" sz="3200" dirty="0">
                <a:solidFill>
                  <a:schemeClr val="tx1"/>
                </a:solidFill>
              </a:rPr>
              <a:t> </a:t>
            </a:r>
            <a:r>
              <a:rPr lang="en-US" altLang="ko-KR" sz="3200" dirty="0">
                <a:solidFill>
                  <a:schemeClr val="tx1"/>
                </a:solidFill>
              </a:rPr>
              <a:t>weight</a:t>
            </a:r>
            <a:r>
              <a:rPr lang="ko-KR" altLang="en-US" sz="3200" dirty="0">
                <a:solidFill>
                  <a:schemeClr val="tx1"/>
                </a:solidFill>
              </a:rPr>
              <a:t> </a:t>
            </a:r>
            <a:r>
              <a:rPr lang="en-US" altLang="ko-KR" sz="3200" dirty="0">
                <a:solidFill>
                  <a:schemeClr val="tx1"/>
                </a:solidFill>
              </a:rPr>
              <a:t>update</a:t>
            </a:r>
            <a:r>
              <a:rPr lang="ko-KR" altLang="en-US" sz="3200" dirty="0">
                <a:solidFill>
                  <a:schemeClr val="tx1"/>
                </a:solidFill>
              </a:rPr>
              <a:t> </a:t>
            </a:r>
            <a:r>
              <a:rPr lang="en-US" altLang="ko-KR" sz="3200" dirty="0">
                <a:solidFill>
                  <a:schemeClr val="tx1"/>
                </a:solidFill>
              </a:rPr>
              <a:t>based</a:t>
            </a:r>
            <a:r>
              <a:rPr lang="ko-KR" altLang="en-US" sz="3200" dirty="0">
                <a:solidFill>
                  <a:schemeClr val="tx1"/>
                </a:solidFill>
              </a:rPr>
              <a:t> </a:t>
            </a:r>
            <a:r>
              <a:rPr lang="en-US" altLang="ko-KR" sz="3200" dirty="0">
                <a:solidFill>
                  <a:schemeClr val="tx1"/>
                </a:solidFill>
              </a:rPr>
              <a:t>on</a:t>
            </a:r>
            <a:r>
              <a:rPr lang="ko-KR" altLang="en-US" sz="3200" dirty="0">
                <a:solidFill>
                  <a:schemeClr val="tx1"/>
                </a:solidFill>
              </a:rPr>
              <a:t> </a:t>
            </a:r>
            <a:r>
              <a:rPr lang="en-US" altLang="ko-KR" sz="3200" dirty="0">
                <a:solidFill>
                  <a:schemeClr val="tx1"/>
                </a:solidFill>
              </a:rPr>
              <a:t>the</a:t>
            </a:r>
            <a:r>
              <a:rPr lang="ko-KR" altLang="en-US" sz="3200" dirty="0">
                <a:solidFill>
                  <a:schemeClr val="tx1"/>
                </a:solidFill>
              </a:rPr>
              <a:t> </a:t>
            </a:r>
            <a:r>
              <a:rPr lang="en-US" altLang="ko-KR" sz="3200" dirty="0">
                <a:solidFill>
                  <a:schemeClr val="tx1"/>
                </a:solidFill>
              </a:rPr>
              <a:t>delta</a:t>
            </a:r>
            <a:r>
              <a:rPr lang="ko-KR" altLang="en-US" sz="3200" dirty="0">
                <a:solidFill>
                  <a:schemeClr val="tx1"/>
                </a:solidFill>
              </a:rPr>
              <a:t> </a:t>
            </a:r>
            <a:r>
              <a:rPr lang="en-US" altLang="ko-KR" sz="3200" dirty="0">
                <a:solidFill>
                  <a:schemeClr val="tx1"/>
                </a:solidFill>
              </a:rPr>
              <a:t>rule</a:t>
            </a:r>
            <a:r>
              <a:rPr lang="ko-KR" altLang="en-US" sz="3200" dirty="0">
                <a:solidFill>
                  <a:schemeClr val="tx1"/>
                </a:solidFill>
              </a:rPr>
              <a:t> </a:t>
            </a:r>
            <a:r>
              <a:rPr lang="en-US" altLang="ko-KR" sz="3200" dirty="0">
                <a:solidFill>
                  <a:schemeClr val="tx1"/>
                </a:solidFill>
              </a:rPr>
              <a:t>algorithm. The  proposed system computes delta weights without multipliers and updates weights via simple pulse counting using counters and logic gates. The proposed system achieves an inference energy efficiency of 0.2pJ/SOP, a calibration efficiency of 3.25 TOPS/W, and an accuracy of 95.04% with MNIST dataset.</a:t>
            </a:r>
            <a:endParaRPr lang="en-US" altLang="ko-KR" sz="1050" dirty="0">
              <a:solidFill>
                <a:schemeClr val="tx1"/>
              </a:solidFill>
              <a:ea typeface="+mj-ea"/>
            </a:endParaRPr>
          </a:p>
          <a:p>
            <a:pPr marL="571500" indent="-571500">
              <a:lnSpc>
                <a:spcPct val="110000"/>
              </a:lnSpc>
              <a:buFontTx/>
              <a:buChar char="-"/>
            </a:pPr>
            <a:endParaRPr lang="en-US" altLang="ko-KR" sz="1050" b="0" i="0" dirty="0">
              <a:solidFill>
                <a:srgbClr val="555A62"/>
              </a:solidFill>
              <a:effectLst/>
              <a:ea typeface="+mj-ea"/>
            </a:endParaRPr>
          </a:p>
        </p:txBody>
      </p:sp>
      <p:sp>
        <p:nvSpPr>
          <p:cNvPr id="23" name="TextBox 22">
            <a:extLst>
              <a:ext uri="{FF2B5EF4-FFF2-40B4-BE49-F238E27FC236}">
                <a16:creationId xmlns:a16="http://schemas.microsoft.com/office/drawing/2014/main" id="{D8470010-8A2D-067B-F590-484D2EC3322C}"/>
              </a:ext>
            </a:extLst>
          </p:cNvPr>
          <p:cNvSpPr txBox="1"/>
          <p:nvPr/>
        </p:nvSpPr>
        <p:spPr>
          <a:xfrm>
            <a:off x="1313935" y="11748193"/>
            <a:ext cx="11744023" cy="830997"/>
          </a:xfrm>
          <a:prstGeom prst="rect">
            <a:avLst/>
          </a:prstGeom>
          <a:noFill/>
        </p:spPr>
        <p:txBody>
          <a:bodyPr wrap="square">
            <a:spAutoFit/>
          </a:bodyPr>
          <a:lstStyle/>
          <a:p>
            <a:pPr lvl="0">
              <a:defRPr/>
            </a:pPr>
            <a:r>
              <a:rPr lang="en-US" altLang="ko-KR" sz="4800" b="1" dirty="0">
                <a:solidFill>
                  <a:srgbClr val="374151"/>
                </a:solidFill>
                <a:ea typeface="+mj-ea"/>
              </a:rPr>
              <a:t>Proposed SNN Calibration Architecture</a:t>
            </a:r>
          </a:p>
        </p:txBody>
      </p:sp>
      <p:sp>
        <p:nvSpPr>
          <p:cNvPr id="45" name="TextBox 44">
            <a:extLst>
              <a:ext uri="{FF2B5EF4-FFF2-40B4-BE49-F238E27FC236}">
                <a16:creationId xmlns:a16="http://schemas.microsoft.com/office/drawing/2014/main" id="{D8470010-8A2D-067B-F590-484D2EC3322C}"/>
              </a:ext>
            </a:extLst>
          </p:cNvPr>
          <p:cNvSpPr txBox="1"/>
          <p:nvPr/>
        </p:nvSpPr>
        <p:spPr>
          <a:xfrm>
            <a:off x="15508021" y="28222398"/>
            <a:ext cx="11744023" cy="830997"/>
          </a:xfrm>
          <a:prstGeom prst="rect">
            <a:avLst/>
          </a:prstGeom>
          <a:noFill/>
        </p:spPr>
        <p:txBody>
          <a:bodyPr wrap="square">
            <a:spAutoFit/>
          </a:bodyPr>
          <a:lstStyle/>
          <a:p>
            <a:pPr marL="0" marR="0" lvl="0" indent="0" algn="l" defTabSz="3507730" rtl="0" eaLnBrk="1" fontAlgn="auto" latinLnBrk="1" hangingPunct="1">
              <a:lnSpc>
                <a:spcPct val="100000"/>
              </a:lnSpc>
              <a:spcBef>
                <a:spcPts val="0"/>
              </a:spcBef>
              <a:spcAft>
                <a:spcPts val="0"/>
              </a:spcAft>
              <a:buClrTx/>
              <a:buSzTx/>
              <a:buFontTx/>
              <a:buNone/>
              <a:tabLst/>
              <a:defRPr/>
            </a:pPr>
            <a:r>
              <a:rPr kumimoji="0" lang="en-US" altLang="ko-KR" sz="4800" b="1" i="0" u="none" strike="noStrike" kern="1200" cap="none" spc="0" normalizeH="0" baseline="0" noProof="0" dirty="0">
                <a:ln>
                  <a:noFill/>
                </a:ln>
                <a:solidFill>
                  <a:srgbClr val="374151"/>
                </a:solidFill>
                <a:effectLst/>
                <a:uLnTx/>
                <a:uFillTx/>
                <a:ea typeface="+mj-ea"/>
                <a:cs typeface="+mn-cs"/>
              </a:rPr>
              <a:t>Chip layout and</a:t>
            </a:r>
            <a:r>
              <a:rPr kumimoji="0" lang="en-US" altLang="ko-KR" sz="4800" b="1" i="0" u="none" strike="noStrike" kern="1200" cap="none" spc="0" normalizeH="0" noProof="0" dirty="0">
                <a:ln>
                  <a:noFill/>
                </a:ln>
                <a:solidFill>
                  <a:srgbClr val="374151"/>
                </a:solidFill>
                <a:effectLst/>
                <a:uLnTx/>
                <a:uFillTx/>
                <a:ea typeface="+mj-ea"/>
                <a:cs typeface="+mn-cs"/>
              </a:rPr>
              <a:t> Summary</a:t>
            </a:r>
            <a:endParaRPr kumimoji="0" lang="en-US" altLang="ko-KR" sz="4800" b="1" i="0" u="none" strike="noStrike" kern="1200" cap="none" spc="0" normalizeH="0" baseline="0" noProof="0" dirty="0">
              <a:ln>
                <a:noFill/>
              </a:ln>
              <a:solidFill>
                <a:srgbClr val="374151"/>
              </a:solidFill>
              <a:effectLst/>
              <a:uLnTx/>
              <a:uFillTx/>
              <a:ea typeface="+mj-ea"/>
              <a:cs typeface="+mn-cs"/>
            </a:endParaRPr>
          </a:p>
        </p:txBody>
      </p:sp>
      <p:sp>
        <p:nvSpPr>
          <p:cNvPr id="48" name="TextBox 47">
            <a:extLst>
              <a:ext uri="{FF2B5EF4-FFF2-40B4-BE49-F238E27FC236}">
                <a16:creationId xmlns:a16="http://schemas.microsoft.com/office/drawing/2014/main" id="{D8470010-8A2D-067B-F590-484D2EC3322C}"/>
              </a:ext>
            </a:extLst>
          </p:cNvPr>
          <p:cNvSpPr txBox="1"/>
          <p:nvPr/>
        </p:nvSpPr>
        <p:spPr>
          <a:xfrm>
            <a:off x="15508021" y="38095405"/>
            <a:ext cx="11744023" cy="830997"/>
          </a:xfrm>
          <a:prstGeom prst="rect">
            <a:avLst/>
          </a:prstGeom>
          <a:noFill/>
        </p:spPr>
        <p:txBody>
          <a:bodyPr wrap="square">
            <a:spAutoFit/>
          </a:bodyPr>
          <a:lstStyle/>
          <a:p>
            <a:pPr marL="0" marR="0" lvl="0" indent="0" algn="l" defTabSz="3507730" rtl="0" eaLnBrk="1" fontAlgn="auto" latinLnBrk="1" hangingPunct="1">
              <a:lnSpc>
                <a:spcPct val="100000"/>
              </a:lnSpc>
              <a:spcBef>
                <a:spcPts val="0"/>
              </a:spcBef>
              <a:spcAft>
                <a:spcPts val="0"/>
              </a:spcAft>
              <a:buClrTx/>
              <a:buSzTx/>
              <a:buFontTx/>
              <a:buNone/>
              <a:tabLst/>
              <a:defRPr/>
            </a:pPr>
            <a:r>
              <a:rPr lang="en-US" altLang="ko-KR" sz="4800" b="1" dirty="0">
                <a:solidFill>
                  <a:srgbClr val="374151"/>
                </a:solidFill>
                <a:ea typeface="+mj-ea"/>
              </a:rPr>
              <a:t>Acknowledgement</a:t>
            </a:r>
            <a:endParaRPr kumimoji="0" lang="en-US" altLang="ko-KR" sz="4800" b="1" i="0" u="none" strike="noStrike" kern="1200" cap="none" spc="0" normalizeH="0" baseline="0" noProof="0" dirty="0">
              <a:ln>
                <a:noFill/>
              </a:ln>
              <a:solidFill>
                <a:srgbClr val="374151"/>
              </a:solidFill>
              <a:effectLst/>
              <a:uLnTx/>
              <a:uFillTx/>
              <a:ea typeface="+mj-ea"/>
              <a:cs typeface="+mn-cs"/>
            </a:endParaRPr>
          </a:p>
        </p:txBody>
      </p:sp>
      <p:sp>
        <p:nvSpPr>
          <p:cNvPr id="49" name="모서리가 둥근 직사각형 5">
            <a:extLst>
              <a:ext uri="{FF2B5EF4-FFF2-40B4-BE49-F238E27FC236}">
                <a16:creationId xmlns:a16="http://schemas.microsoft.com/office/drawing/2014/main" id="{7F5BC8A7-5BC8-1194-AFB1-C997BEA17047}"/>
              </a:ext>
            </a:extLst>
          </p:cNvPr>
          <p:cNvSpPr/>
          <p:nvPr/>
        </p:nvSpPr>
        <p:spPr>
          <a:xfrm>
            <a:off x="15740815" y="39055269"/>
            <a:ext cx="12994548" cy="922194"/>
          </a:xfrm>
          <a:prstGeom prst="roundRect">
            <a:avLst>
              <a:gd name="adj" fmla="val 0"/>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0000"/>
              </a:lnSpc>
            </a:pPr>
            <a:r>
              <a:rPr lang="en-US" altLang="ko-KR" sz="3200" dirty="0">
                <a:solidFill>
                  <a:schemeClr val="tx1"/>
                </a:solidFill>
                <a:ea typeface="+mj-ea"/>
              </a:rPr>
              <a:t>The chip fabrication and EDA tool were supported by the IC Design Education Center(IDEC), Korea.</a:t>
            </a:r>
          </a:p>
        </p:txBody>
      </p:sp>
      <p:graphicFrame>
        <p:nvGraphicFramePr>
          <p:cNvPr id="67" name="표 66">
            <a:extLst>
              <a:ext uri="{FF2B5EF4-FFF2-40B4-BE49-F238E27FC236}">
                <a16:creationId xmlns:a16="http://schemas.microsoft.com/office/drawing/2014/main" id="{1FECDD04-C4EA-40A8-90C0-2FEF2E496A29}"/>
              </a:ext>
            </a:extLst>
          </p:cNvPr>
          <p:cNvGraphicFramePr>
            <a:graphicFrameLocks noGrp="1"/>
          </p:cNvGraphicFramePr>
          <p:nvPr>
            <p:extLst>
              <p:ext uri="{D42A27DB-BD31-4B8C-83A1-F6EECF244321}">
                <p14:modId xmlns:p14="http://schemas.microsoft.com/office/powerpoint/2010/main" val="4011376625"/>
              </p:ext>
            </p:extLst>
          </p:nvPr>
        </p:nvGraphicFramePr>
        <p:xfrm>
          <a:off x="20518461" y="29543464"/>
          <a:ext cx="8883222" cy="8442149"/>
        </p:xfrm>
        <a:graphic>
          <a:graphicData uri="http://schemas.openxmlformats.org/drawingml/2006/table">
            <a:tbl>
              <a:tblPr firstRow="1" bandRow="1">
                <a:tableStyleId>{5940675A-B579-460E-94D1-54222C63F5DA}</a:tableStyleId>
              </a:tblPr>
              <a:tblGrid>
                <a:gridCol w="3488168">
                  <a:extLst>
                    <a:ext uri="{9D8B030D-6E8A-4147-A177-3AD203B41FA5}">
                      <a16:colId xmlns:a16="http://schemas.microsoft.com/office/drawing/2014/main" val="20000"/>
                    </a:ext>
                  </a:extLst>
                </a:gridCol>
                <a:gridCol w="2697527">
                  <a:extLst>
                    <a:ext uri="{9D8B030D-6E8A-4147-A177-3AD203B41FA5}">
                      <a16:colId xmlns:a16="http://schemas.microsoft.com/office/drawing/2014/main" val="20001"/>
                    </a:ext>
                  </a:extLst>
                </a:gridCol>
                <a:gridCol w="2697527">
                  <a:extLst>
                    <a:ext uri="{9D8B030D-6E8A-4147-A177-3AD203B41FA5}">
                      <a16:colId xmlns:a16="http://schemas.microsoft.com/office/drawing/2014/main" val="3091832087"/>
                    </a:ext>
                  </a:extLst>
                </a:gridCol>
              </a:tblGrid>
              <a:tr h="726685">
                <a:tc gridSpan="3">
                  <a:txBody>
                    <a:bodyPr/>
                    <a:lstStyle/>
                    <a:p>
                      <a:pPr algn="ctr" latinLnBrk="1"/>
                      <a:r>
                        <a:rPr lang="en-US" altLang="ko-KR" sz="2800" b="1" dirty="0">
                          <a:latin typeface="+mn-lt"/>
                          <a:cs typeface="Times New Roman" panose="02020603050405020304" pitchFamily="18" charset="0"/>
                        </a:rPr>
                        <a:t>Specification</a:t>
                      </a:r>
                      <a:endParaRPr lang="ko-KR" altLang="en-US" sz="2800" b="1" dirty="0">
                        <a:latin typeface="+mn-lt"/>
                        <a:cs typeface="Times New Roman" panose="02020603050405020304" pitchFamily="18" charset="0"/>
                      </a:endParaRPr>
                    </a:p>
                  </a:txBody>
                  <a:tcPr anchor="ctr">
                    <a:lnL w="12700" cmpd="sng">
                      <a:noFill/>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latinLnBrk="1"/>
                      <a:endParaRPr lang="ko-KR" altLang="en-US" sz="2800" b="1" dirty="0">
                        <a:latin typeface="+mn-lt"/>
                        <a:cs typeface="Times New Roman" panose="02020603050405020304" pitchFamily="18" charset="0"/>
                      </a:endParaRPr>
                    </a:p>
                  </a:txBody>
                  <a:tcPr anchor="ctr">
                    <a:lnL w="28575" cap="flat" cmpd="sng" algn="ctr">
                      <a:solidFill>
                        <a:schemeClr val="tx1"/>
                      </a:solidFill>
                      <a:prstDash val="solid"/>
                      <a:round/>
                      <a:headEnd type="none" w="med" len="med"/>
                      <a:tailEnd type="none" w="med" len="med"/>
                    </a:lnL>
                    <a:lnR w="12700" cmpd="sng">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pPr latinLnBrk="1"/>
                      <a:endParaRPr lang="ko-KR" altLang="en-US"/>
                    </a:p>
                  </a:txBody>
                  <a:tcPr/>
                </a:tc>
                <a:extLst>
                  <a:ext uri="{0D108BD9-81ED-4DB2-BD59-A6C34878D82A}">
                    <a16:rowId xmlns:a16="http://schemas.microsoft.com/office/drawing/2014/main" val="10000"/>
                  </a:ext>
                </a:extLst>
              </a:tr>
              <a:tr h="726685">
                <a:tc>
                  <a:txBody>
                    <a:bodyPr/>
                    <a:lstStyle/>
                    <a:p>
                      <a:pPr marL="0" marR="0" lvl="0" indent="0" algn="ctr" defTabSz="3027487" rtl="0" eaLnBrk="1" fontAlgn="auto" latinLnBrk="1" hangingPunct="1">
                        <a:lnSpc>
                          <a:spcPct val="100000"/>
                        </a:lnSpc>
                        <a:spcBef>
                          <a:spcPts val="0"/>
                        </a:spcBef>
                        <a:spcAft>
                          <a:spcPts val="0"/>
                        </a:spcAft>
                        <a:buClrTx/>
                        <a:buSzTx/>
                        <a:buFontTx/>
                        <a:buNone/>
                        <a:tabLst/>
                        <a:defRPr/>
                      </a:pPr>
                      <a:r>
                        <a:rPr lang="en-US" altLang="ko-KR" sz="2800" b="1" dirty="0">
                          <a:latin typeface="+mn-lt"/>
                          <a:cs typeface="Times New Roman" panose="02020603050405020304" pitchFamily="18" charset="0"/>
                        </a:rPr>
                        <a:t>Process Tech.</a:t>
                      </a:r>
                      <a:endParaRPr lang="ko-KR" altLang="en-US" sz="2800" b="1" dirty="0">
                        <a:latin typeface="+mn-lt"/>
                        <a:cs typeface="Times New Roman" panose="02020603050405020304" pitchFamily="18" charset="0"/>
                      </a:endParaRPr>
                    </a:p>
                  </a:txBody>
                  <a:tcPr anchor="ctr">
                    <a:lnL w="12700" cmpd="sng">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gridSpan="2">
                  <a:txBody>
                    <a:bodyPr/>
                    <a:lstStyle/>
                    <a:p>
                      <a:pPr algn="ctr" latinLnBrk="1"/>
                      <a:r>
                        <a:rPr lang="en-US" altLang="ko-KR" sz="2800" dirty="0">
                          <a:latin typeface="+mn-lt"/>
                          <a:cs typeface="Times New Roman" panose="02020603050405020304" pitchFamily="18" charset="0"/>
                        </a:rPr>
                        <a:t>Samsung 28nm CMOS</a:t>
                      </a:r>
                      <a:endParaRPr lang="ko-KR" altLang="en-US" sz="2800" dirty="0">
                        <a:latin typeface="+mn-lt"/>
                        <a:cs typeface="Times New Roman" panose="02020603050405020304" pitchFamily="18" charset="0"/>
                      </a:endParaRPr>
                    </a:p>
                  </a:txBody>
                  <a:tcPr anchor="ctr">
                    <a:lnL w="28575" cap="flat" cmpd="sng" algn="ctr">
                      <a:solidFill>
                        <a:schemeClr val="tx1"/>
                      </a:solidFill>
                      <a:prstDash val="solid"/>
                      <a:round/>
                      <a:headEnd type="none" w="med" len="med"/>
                      <a:tailEnd type="none" w="med" len="med"/>
                    </a:lnL>
                    <a:lnR w="12700" cmpd="sng">
                      <a:noFill/>
                    </a:lnR>
                    <a:lnT w="28575" cap="flat" cmpd="sng" algn="ctr">
                      <a:solidFill>
                        <a:schemeClr val="tx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hMerge="1">
                  <a:txBody>
                    <a:bodyPr/>
                    <a:lstStyle/>
                    <a:p>
                      <a:pPr latinLnBrk="1"/>
                      <a:endParaRPr lang="ko-KR" altLang="en-US"/>
                    </a:p>
                  </a:txBody>
                  <a:tcPr/>
                </a:tc>
                <a:extLst>
                  <a:ext uri="{0D108BD9-81ED-4DB2-BD59-A6C34878D82A}">
                    <a16:rowId xmlns:a16="http://schemas.microsoft.com/office/drawing/2014/main" val="10001"/>
                  </a:ext>
                </a:extLst>
              </a:tr>
              <a:tr h="726685">
                <a:tc>
                  <a:txBody>
                    <a:bodyPr/>
                    <a:lstStyle/>
                    <a:p>
                      <a:pPr marL="0" marR="0" lvl="0" indent="0" algn="ctr" defTabSz="3027487" rtl="0" eaLnBrk="1" fontAlgn="auto" latinLnBrk="1" hangingPunct="1">
                        <a:lnSpc>
                          <a:spcPct val="100000"/>
                        </a:lnSpc>
                        <a:spcBef>
                          <a:spcPts val="0"/>
                        </a:spcBef>
                        <a:spcAft>
                          <a:spcPts val="0"/>
                        </a:spcAft>
                        <a:buClrTx/>
                        <a:buSzTx/>
                        <a:buFontTx/>
                        <a:buNone/>
                        <a:tabLst/>
                        <a:defRPr/>
                      </a:pPr>
                      <a:r>
                        <a:rPr lang="en-US" altLang="ko-KR" sz="2800" b="1" dirty="0">
                          <a:latin typeface="+mn-lt"/>
                          <a:cs typeface="Times New Roman" panose="02020603050405020304" pitchFamily="18" charset="0"/>
                        </a:rPr>
                        <a:t>Supply Voltage</a:t>
                      </a:r>
                      <a:endParaRPr lang="ko-KR" altLang="en-US" sz="2800" b="1" dirty="0">
                        <a:latin typeface="+mn-lt"/>
                        <a:cs typeface="Times New Roman" panose="02020603050405020304" pitchFamily="18" charset="0"/>
                      </a:endParaRPr>
                    </a:p>
                  </a:txBody>
                  <a:tcPr anchor="ctr">
                    <a:lnL w="12700" cmpd="sng">
                      <a:noFill/>
                    </a:lnL>
                    <a:lnR w="28575" cap="flat" cmpd="sng" algn="ctr">
                      <a:solidFill>
                        <a:schemeClr val="tx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gridSpan="2">
                  <a:txBody>
                    <a:bodyPr/>
                    <a:lstStyle/>
                    <a:p>
                      <a:pPr algn="ctr" latinLnBrk="1"/>
                      <a:r>
                        <a:rPr lang="en-US" altLang="ko-KR" sz="2800" dirty="0">
                          <a:latin typeface="+mn-lt"/>
                          <a:cs typeface="Times New Roman" panose="02020603050405020304" pitchFamily="18" charset="0"/>
                        </a:rPr>
                        <a:t>1.8V(Analog) / 1V (Digital)</a:t>
                      </a:r>
                    </a:p>
                  </a:txBody>
                  <a:tcPr anchor="ctr">
                    <a:lnL w="28575" cap="flat" cmpd="sng" algn="ctr">
                      <a:solidFill>
                        <a:schemeClr val="tx1"/>
                      </a:solidFill>
                      <a:prstDash val="solid"/>
                      <a:round/>
                      <a:headEnd type="none" w="med" len="med"/>
                      <a:tailEnd type="none" w="med" len="med"/>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hMerge="1">
                  <a:txBody>
                    <a:bodyPr/>
                    <a:lstStyle/>
                    <a:p>
                      <a:pPr latinLnBrk="1"/>
                      <a:endParaRPr lang="ko-KR" altLang="en-US"/>
                    </a:p>
                  </a:txBody>
                  <a:tcPr/>
                </a:tc>
                <a:extLst>
                  <a:ext uri="{0D108BD9-81ED-4DB2-BD59-A6C34878D82A}">
                    <a16:rowId xmlns:a16="http://schemas.microsoft.com/office/drawing/2014/main" val="10002"/>
                  </a:ext>
                </a:extLst>
              </a:tr>
              <a:tr h="726685">
                <a:tc>
                  <a:txBody>
                    <a:bodyPr/>
                    <a:lstStyle/>
                    <a:p>
                      <a:pPr marL="0" marR="0" lvl="0" indent="0" algn="ctr" defTabSz="3027487" rtl="0" eaLnBrk="1" fontAlgn="auto" latinLnBrk="1" hangingPunct="1">
                        <a:lnSpc>
                          <a:spcPct val="100000"/>
                        </a:lnSpc>
                        <a:spcBef>
                          <a:spcPts val="0"/>
                        </a:spcBef>
                        <a:spcAft>
                          <a:spcPts val="0"/>
                        </a:spcAft>
                        <a:buClrTx/>
                        <a:buSzTx/>
                        <a:buFontTx/>
                        <a:buNone/>
                        <a:tabLst/>
                        <a:defRPr/>
                      </a:pPr>
                      <a:r>
                        <a:rPr lang="en-US" altLang="ko-KR" sz="2800" b="1" dirty="0">
                          <a:latin typeface="+mn-lt"/>
                          <a:cs typeface="Times New Roman" panose="02020603050405020304" pitchFamily="18" charset="0"/>
                        </a:rPr>
                        <a:t>Die Area</a:t>
                      </a:r>
                      <a:endParaRPr lang="ko-KR" altLang="en-US" sz="2800" b="1" dirty="0">
                        <a:latin typeface="+mn-lt"/>
                        <a:cs typeface="Times New Roman" panose="02020603050405020304" pitchFamily="18" charset="0"/>
                      </a:endParaRPr>
                    </a:p>
                  </a:txBody>
                  <a:tcPr anchor="ctr">
                    <a:lnL w="12700" cmpd="sng">
                      <a:noFill/>
                    </a:lnL>
                    <a:lnR w="28575" cap="flat" cmpd="sng" algn="ctr">
                      <a:solidFill>
                        <a:schemeClr val="tx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gridSpan="2">
                  <a:txBody>
                    <a:bodyPr/>
                    <a:lstStyle/>
                    <a:p>
                      <a:pPr algn="ctr" latinLnBrk="1"/>
                      <a:r>
                        <a:rPr lang="en-US" altLang="ko-KR" sz="2800" dirty="0">
                          <a:latin typeface="+mn-lt"/>
                          <a:cs typeface="Times New Roman" panose="02020603050405020304" pitchFamily="18" charset="0"/>
                        </a:rPr>
                        <a:t>3.57 mm</a:t>
                      </a:r>
                      <a:r>
                        <a:rPr lang="en-US" altLang="ko-KR" sz="2800" baseline="30000" dirty="0">
                          <a:latin typeface="+mn-lt"/>
                          <a:cs typeface="Times New Roman" panose="02020603050405020304" pitchFamily="18" charset="0"/>
                        </a:rPr>
                        <a:t>2</a:t>
                      </a:r>
                      <a:endParaRPr lang="ko-KR" altLang="en-US" sz="2800" baseline="30000" dirty="0">
                        <a:latin typeface="+mn-lt"/>
                        <a:cs typeface="Times New Roman" panose="02020603050405020304" pitchFamily="18" charset="0"/>
                      </a:endParaRPr>
                    </a:p>
                  </a:txBody>
                  <a:tcPr anchor="ctr">
                    <a:lnL w="28575" cap="flat" cmpd="sng" algn="ctr">
                      <a:solidFill>
                        <a:schemeClr val="tx1"/>
                      </a:solidFill>
                      <a:prstDash val="solid"/>
                      <a:round/>
                      <a:headEnd type="none" w="med" len="med"/>
                      <a:tailEnd type="none" w="med" len="med"/>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hMerge="1">
                  <a:txBody>
                    <a:bodyPr/>
                    <a:lstStyle/>
                    <a:p>
                      <a:pPr latinLnBrk="1"/>
                      <a:endParaRPr lang="ko-KR" altLang="en-US"/>
                    </a:p>
                  </a:txBody>
                  <a:tcPr/>
                </a:tc>
                <a:extLst>
                  <a:ext uri="{0D108BD9-81ED-4DB2-BD59-A6C34878D82A}">
                    <a16:rowId xmlns:a16="http://schemas.microsoft.com/office/drawing/2014/main" val="10003"/>
                  </a:ext>
                </a:extLst>
              </a:tr>
              <a:tr h="726685">
                <a:tc>
                  <a:txBody>
                    <a:bodyPr/>
                    <a:lstStyle/>
                    <a:p>
                      <a:pPr marL="0" marR="0" lvl="0" indent="0" algn="ctr" defTabSz="3027487" rtl="0" eaLnBrk="1" fontAlgn="auto" latinLnBrk="1" hangingPunct="1">
                        <a:lnSpc>
                          <a:spcPct val="100000"/>
                        </a:lnSpc>
                        <a:spcBef>
                          <a:spcPts val="0"/>
                        </a:spcBef>
                        <a:spcAft>
                          <a:spcPts val="0"/>
                        </a:spcAft>
                        <a:buClrTx/>
                        <a:buSzTx/>
                        <a:buFontTx/>
                        <a:buNone/>
                        <a:tabLst/>
                        <a:defRPr/>
                      </a:pPr>
                      <a:r>
                        <a:rPr lang="en-US" altLang="ko-KR" sz="2800" b="1" dirty="0">
                          <a:latin typeface="+mn-lt"/>
                          <a:cs typeface="Times New Roman" panose="02020603050405020304" pitchFamily="18" charset="0"/>
                        </a:rPr>
                        <a:t>System Model</a:t>
                      </a:r>
                      <a:endParaRPr lang="ko-KR" altLang="en-US" sz="2800" b="1" dirty="0">
                        <a:latin typeface="+mn-lt"/>
                        <a:cs typeface="Times New Roman" panose="02020603050405020304" pitchFamily="18" charset="0"/>
                      </a:endParaRPr>
                    </a:p>
                  </a:txBody>
                  <a:tcPr anchor="ctr">
                    <a:lnL w="12700" cmpd="sng">
                      <a:noFill/>
                    </a:lnL>
                    <a:lnR w="28575" cap="flat" cmpd="sng" algn="ctr">
                      <a:solidFill>
                        <a:schemeClr val="tx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gridSpan="2">
                  <a:txBody>
                    <a:bodyPr/>
                    <a:lstStyle/>
                    <a:p>
                      <a:pPr algn="ctr" latinLnBrk="1"/>
                      <a:r>
                        <a:rPr lang="en-US" altLang="ko-KR" sz="2800" dirty="0">
                          <a:latin typeface="+mn-lt"/>
                          <a:cs typeface="Times New Roman" panose="02020603050405020304" pitchFamily="18" charset="0"/>
                        </a:rPr>
                        <a:t>SNN / ANN</a:t>
                      </a:r>
                      <a:endParaRPr lang="ko-KR" altLang="en-US" sz="2800" dirty="0">
                        <a:latin typeface="+mn-lt"/>
                        <a:cs typeface="Times New Roman" panose="02020603050405020304" pitchFamily="18" charset="0"/>
                      </a:endParaRPr>
                    </a:p>
                  </a:txBody>
                  <a:tcPr anchor="ctr">
                    <a:lnL w="28575" cap="flat" cmpd="sng" algn="ctr">
                      <a:solidFill>
                        <a:schemeClr val="tx1"/>
                      </a:solidFill>
                      <a:prstDash val="solid"/>
                      <a:round/>
                      <a:headEnd type="none" w="med" len="med"/>
                      <a:tailEnd type="none" w="med" len="med"/>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hMerge="1">
                  <a:txBody>
                    <a:bodyPr/>
                    <a:lstStyle/>
                    <a:p>
                      <a:pPr latinLnBrk="1"/>
                      <a:endParaRPr lang="ko-KR" altLang="en-US"/>
                    </a:p>
                  </a:txBody>
                  <a:tcPr/>
                </a:tc>
                <a:extLst>
                  <a:ext uri="{0D108BD9-81ED-4DB2-BD59-A6C34878D82A}">
                    <a16:rowId xmlns:a16="http://schemas.microsoft.com/office/drawing/2014/main" val="10004"/>
                  </a:ext>
                </a:extLst>
              </a:tr>
              <a:tr h="726685">
                <a:tc>
                  <a:txBody>
                    <a:bodyPr/>
                    <a:lstStyle/>
                    <a:p>
                      <a:pPr algn="ctr" latinLnBrk="1"/>
                      <a:endParaRPr lang="ko-KR" altLang="en-US" sz="2800" b="1" dirty="0">
                        <a:latin typeface="+mn-lt"/>
                        <a:cs typeface="Times New Roman" panose="02020603050405020304" pitchFamily="18" charset="0"/>
                      </a:endParaRPr>
                    </a:p>
                  </a:txBody>
                  <a:tcPr anchor="ctr">
                    <a:lnL w="12700" cmpd="sng">
                      <a:noFill/>
                    </a:lnL>
                    <a:lnR w="28575" cap="flat" cmpd="sng" algn="ctr">
                      <a:solidFill>
                        <a:schemeClr val="tx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90000"/>
                      </a:schemeClr>
                    </a:solidFill>
                  </a:tcPr>
                </a:tc>
                <a:tc>
                  <a:txBody>
                    <a:bodyPr/>
                    <a:lstStyle/>
                    <a:p>
                      <a:pPr algn="ctr" latinLnBrk="1"/>
                      <a:r>
                        <a:rPr lang="en-US" altLang="ko-KR" sz="2800" dirty="0">
                          <a:latin typeface="+mn-lt"/>
                          <a:cs typeface="Times New Roman" panose="02020603050405020304" pitchFamily="18" charset="0"/>
                        </a:rPr>
                        <a:t>Inference</a:t>
                      </a:r>
                      <a:endParaRPr lang="ko-KR" altLang="en-US" sz="2800" dirty="0">
                        <a:latin typeface="+mn-lt"/>
                        <a:cs typeface="Times New Roman" panose="02020603050405020304"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90000"/>
                      </a:schemeClr>
                    </a:solidFill>
                  </a:tcPr>
                </a:tc>
                <a:tc>
                  <a:txBody>
                    <a:bodyPr/>
                    <a:lstStyle/>
                    <a:p>
                      <a:pPr algn="ctr" latinLnBrk="1"/>
                      <a:r>
                        <a:rPr lang="en-US" altLang="ko-KR" sz="2800" dirty="0">
                          <a:latin typeface="+mn-lt"/>
                          <a:cs typeface="Times New Roman" panose="02020603050405020304" pitchFamily="18" charset="0"/>
                        </a:rPr>
                        <a:t>Calibration</a:t>
                      </a:r>
                      <a:endParaRPr lang="ko-KR" altLang="en-US" sz="2800" dirty="0">
                        <a:latin typeface="+mn-lt"/>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5"/>
                  </a:ext>
                </a:extLst>
              </a:tr>
              <a:tr h="726685">
                <a:tc>
                  <a:txBody>
                    <a:bodyPr/>
                    <a:lstStyle/>
                    <a:p>
                      <a:pPr algn="ctr" latinLnBrk="1"/>
                      <a:r>
                        <a:rPr lang="en-US" altLang="ko-KR" sz="2800" b="1" dirty="0">
                          <a:latin typeface="+mn-lt"/>
                          <a:cs typeface="Times New Roman" panose="02020603050405020304" pitchFamily="18" charset="0"/>
                        </a:rPr>
                        <a:t>Layer</a:t>
                      </a:r>
                      <a:endParaRPr lang="ko-KR" altLang="en-US" sz="2800" b="1" dirty="0">
                        <a:latin typeface="+mn-lt"/>
                        <a:cs typeface="Times New Roman" panose="02020603050405020304" pitchFamily="18" charset="0"/>
                      </a:endParaRPr>
                    </a:p>
                  </a:txBody>
                  <a:tcPr anchor="ctr">
                    <a:lnL w="12700" cmpd="sng">
                      <a:noFill/>
                    </a:lnL>
                    <a:lnR w="28575" cap="flat" cmpd="sng" algn="ctr">
                      <a:solidFill>
                        <a:schemeClr val="tx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latinLnBrk="1"/>
                      <a:r>
                        <a:rPr lang="en-US" altLang="ko-KR" sz="2800" b="0" dirty="0">
                          <a:latin typeface="+mn-lt"/>
                          <a:cs typeface="Times New Roman" panose="02020603050405020304" pitchFamily="18" charset="0"/>
                        </a:rPr>
                        <a:t>144-25-10</a:t>
                      </a:r>
                      <a:endParaRPr lang="ko-KR" altLang="en-US" sz="2800" b="0" dirty="0">
                        <a:latin typeface="+mn-lt"/>
                        <a:cs typeface="Times New Roman" panose="02020603050405020304"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latinLnBrk="1"/>
                      <a:r>
                        <a:rPr lang="en-US" altLang="ko-KR" sz="2800" dirty="0">
                          <a:latin typeface="+mn-lt"/>
                          <a:cs typeface="Times New Roman" panose="02020603050405020304" pitchFamily="18" charset="0"/>
                        </a:rPr>
                        <a:t>25-10</a:t>
                      </a:r>
                      <a:endParaRPr lang="ko-KR" altLang="en-US" sz="2800" dirty="0">
                        <a:latin typeface="+mn-lt"/>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6"/>
                  </a:ext>
                </a:extLst>
              </a:tr>
              <a:tr h="726685">
                <a:tc>
                  <a:txBody>
                    <a:bodyPr/>
                    <a:lstStyle/>
                    <a:p>
                      <a:pPr algn="ctr" latinLnBrk="1"/>
                      <a:r>
                        <a:rPr lang="en-US" altLang="ko-KR" sz="2800" b="1" dirty="0">
                          <a:latin typeface="+mn-lt"/>
                          <a:cs typeface="Times New Roman" panose="02020603050405020304" pitchFamily="18" charset="0"/>
                        </a:rPr>
                        <a:t>Frequency</a:t>
                      </a:r>
                      <a:endParaRPr lang="ko-KR" altLang="en-US" sz="2800" b="1" dirty="0">
                        <a:latin typeface="+mn-lt"/>
                        <a:cs typeface="Times New Roman" panose="02020603050405020304" pitchFamily="18" charset="0"/>
                      </a:endParaRPr>
                    </a:p>
                  </a:txBody>
                  <a:tcPr anchor="ctr">
                    <a:lnL w="12700" cmpd="sng">
                      <a:noFill/>
                    </a:lnL>
                    <a:lnR w="28575" cap="flat" cmpd="sng" algn="ctr">
                      <a:solidFill>
                        <a:schemeClr val="tx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latinLnBrk="1"/>
                      <a:r>
                        <a:rPr lang="en-US" altLang="ko-KR" sz="2800" b="0" dirty="0">
                          <a:latin typeface="+mn-lt"/>
                          <a:cs typeface="Times New Roman" panose="02020603050405020304" pitchFamily="18" charset="0"/>
                        </a:rPr>
                        <a:t>10~25MHz</a:t>
                      </a:r>
                      <a:endParaRPr lang="ko-KR" altLang="en-US" sz="2800" b="0" dirty="0">
                        <a:latin typeface="+mn-lt"/>
                        <a:cs typeface="Times New Roman" panose="02020603050405020304"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latinLnBrk="1"/>
                      <a:r>
                        <a:rPr lang="en-US" altLang="ko-KR" sz="2800" dirty="0">
                          <a:latin typeface="+mn-lt"/>
                          <a:cs typeface="Times New Roman" panose="02020603050405020304" pitchFamily="18" charset="0"/>
                        </a:rPr>
                        <a:t>10~100MHz</a:t>
                      </a:r>
                      <a:endParaRPr lang="ko-KR" altLang="en-US" sz="2800" dirty="0">
                        <a:latin typeface="+mn-lt"/>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7"/>
                  </a:ext>
                </a:extLst>
              </a:tr>
              <a:tr h="726685">
                <a:tc>
                  <a:txBody>
                    <a:bodyPr/>
                    <a:lstStyle/>
                    <a:p>
                      <a:pPr algn="ctr" latinLnBrk="1"/>
                      <a:r>
                        <a:rPr lang="en-US" altLang="ko-KR" sz="2800" b="1" dirty="0">
                          <a:latin typeface="+mn-lt"/>
                          <a:cs typeface="Times New Roman" panose="02020603050405020304" pitchFamily="18" charset="0"/>
                        </a:rPr>
                        <a:t>Inference Efficiency</a:t>
                      </a:r>
                      <a:endParaRPr lang="ko-KR" altLang="en-US" sz="2800" b="1" dirty="0">
                        <a:latin typeface="+mn-lt"/>
                        <a:cs typeface="Times New Roman" panose="02020603050405020304" pitchFamily="18" charset="0"/>
                      </a:endParaRPr>
                    </a:p>
                  </a:txBody>
                  <a:tcPr anchor="ctr">
                    <a:lnL w="12700" cmpd="sng">
                      <a:noFill/>
                    </a:lnL>
                    <a:lnR w="28575" cap="flat" cmpd="sng" algn="ctr">
                      <a:solidFill>
                        <a:schemeClr val="tx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gridSpan="2">
                  <a:txBody>
                    <a:bodyPr/>
                    <a:lstStyle/>
                    <a:p>
                      <a:pPr algn="ctr" latinLnBrk="1"/>
                      <a:r>
                        <a:rPr lang="en-US" altLang="ko-KR" sz="2800" dirty="0">
                          <a:latin typeface="+mn-lt"/>
                          <a:cs typeface="Times New Roman" panose="02020603050405020304" pitchFamily="18" charset="0"/>
                        </a:rPr>
                        <a:t>0.2pJ/SOP (MNIST)</a:t>
                      </a:r>
                      <a:endParaRPr lang="ko-KR" altLang="en-US" sz="2800" dirty="0">
                        <a:latin typeface="+mn-lt"/>
                        <a:cs typeface="Times New Roman" panose="02020603050405020304" pitchFamily="18" charset="0"/>
                      </a:endParaRPr>
                    </a:p>
                  </a:txBody>
                  <a:tcPr anchor="ctr">
                    <a:lnL w="28575" cap="flat" cmpd="sng" algn="ctr">
                      <a:solidFill>
                        <a:schemeClr val="tx1"/>
                      </a:solidFill>
                      <a:prstDash val="solid"/>
                      <a:round/>
                      <a:headEnd type="none" w="med" len="med"/>
                      <a:tailEnd type="none" w="med" len="med"/>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hMerge="1">
                  <a:txBody>
                    <a:bodyPr/>
                    <a:lstStyle/>
                    <a:p>
                      <a:pPr latinLnBrk="1"/>
                      <a:endParaRPr lang="ko-KR" altLang="en-US"/>
                    </a:p>
                  </a:txBody>
                  <a:tcPr/>
                </a:tc>
                <a:extLst>
                  <a:ext uri="{0D108BD9-81ED-4DB2-BD59-A6C34878D82A}">
                    <a16:rowId xmlns:a16="http://schemas.microsoft.com/office/drawing/2014/main" val="10008"/>
                  </a:ext>
                </a:extLst>
              </a:tr>
              <a:tr h="950992">
                <a:tc>
                  <a:txBody>
                    <a:bodyPr/>
                    <a:lstStyle/>
                    <a:p>
                      <a:pPr algn="ctr" latinLnBrk="1"/>
                      <a:r>
                        <a:rPr lang="en-US" altLang="ko-KR" sz="2800" b="1" dirty="0">
                          <a:latin typeface="+mn-lt"/>
                          <a:cs typeface="Times New Roman" panose="02020603050405020304" pitchFamily="18" charset="0"/>
                        </a:rPr>
                        <a:t>Calibration </a:t>
                      </a:r>
                      <a:r>
                        <a:rPr lang="en-US" altLang="ko-KR" sz="2800" b="1" dirty="0" err="1">
                          <a:latin typeface="+mn-lt"/>
                          <a:cs typeface="Times New Roman" panose="02020603050405020304" pitchFamily="18" charset="0"/>
                        </a:rPr>
                        <a:t>Efficeincy</a:t>
                      </a:r>
                      <a:endParaRPr lang="ko-KR" altLang="en-US" sz="2800" b="1" dirty="0">
                        <a:latin typeface="+mn-lt"/>
                        <a:cs typeface="Times New Roman" panose="02020603050405020304" pitchFamily="18" charset="0"/>
                      </a:endParaRPr>
                    </a:p>
                  </a:txBody>
                  <a:tcPr anchor="ctr">
                    <a:lnL w="12700" cmpd="sng">
                      <a:noFill/>
                    </a:lnL>
                    <a:lnR w="28575" cap="flat" cmpd="sng" algn="ctr">
                      <a:solidFill>
                        <a:schemeClr val="tx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gridSpan="2">
                  <a:txBody>
                    <a:bodyPr/>
                    <a:lstStyle/>
                    <a:p>
                      <a:pPr marL="0" marR="0" lvl="0" indent="0" algn="ctr" defTabSz="3027487" rtl="0" eaLnBrk="1" fontAlgn="auto" latinLnBrk="1" hangingPunct="1">
                        <a:lnSpc>
                          <a:spcPct val="100000"/>
                        </a:lnSpc>
                        <a:spcBef>
                          <a:spcPts val="0"/>
                        </a:spcBef>
                        <a:spcAft>
                          <a:spcPts val="0"/>
                        </a:spcAft>
                        <a:buClrTx/>
                        <a:buSzTx/>
                        <a:buFontTx/>
                        <a:buNone/>
                        <a:tabLst/>
                        <a:defRPr/>
                      </a:pPr>
                      <a:r>
                        <a:rPr lang="en-US" altLang="ko-KR" sz="2800" dirty="0">
                          <a:latin typeface="+mn-lt"/>
                          <a:cs typeface="Times New Roman" panose="02020603050405020304" pitchFamily="18" charset="0"/>
                        </a:rPr>
                        <a:t>155pJ/Train (MNIST)</a:t>
                      </a:r>
                    </a:p>
                    <a:p>
                      <a:pPr marL="0" marR="0" lvl="0" indent="0" algn="ctr" defTabSz="3027487" rtl="0" eaLnBrk="1" fontAlgn="auto" latinLnBrk="1" hangingPunct="1">
                        <a:lnSpc>
                          <a:spcPct val="100000"/>
                        </a:lnSpc>
                        <a:spcBef>
                          <a:spcPts val="0"/>
                        </a:spcBef>
                        <a:spcAft>
                          <a:spcPts val="0"/>
                        </a:spcAft>
                        <a:buClrTx/>
                        <a:buSzTx/>
                        <a:buFontTx/>
                        <a:buNone/>
                        <a:tabLst/>
                        <a:defRPr/>
                      </a:pPr>
                      <a:r>
                        <a:rPr lang="en-US" altLang="ko-KR" sz="2800" dirty="0">
                          <a:latin typeface="+mn-lt"/>
                          <a:cs typeface="Times New Roman" panose="02020603050405020304" pitchFamily="18" charset="0"/>
                        </a:rPr>
                        <a:t>3.25TOPS/W (MNIST)</a:t>
                      </a:r>
                    </a:p>
                  </a:txBody>
                  <a:tcPr anchor="ctr">
                    <a:lnL w="28575" cap="flat" cmpd="sng" algn="ctr">
                      <a:solidFill>
                        <a:schemeClr val="tx1"/>
                      </a:solidFill>
                      <a:prstDash val="solid"/>
                      <a:round/>
                      <a:headEnd type="none" w="med" len="med"/>
                      <a:tailEnd type="none" w="med" len="med"/>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hMerge="1">
                  <a:txBody>
                    <a:bodyPr/>
                    <a:lstStyle/>
                    <a:p>
                      <a:pPr latinLnBrk="1"/>
                      <a:endParaRPr lang="ko-KR" altLang="en-US"/>
                    </a:p>
                  </a:txBody>
                  <a:tcPr/>
                </a:tc>
                <a:extLst>
                  <a:ext uri="{0D108BD9-81ED-4DB2-BD59-A6C34878D82A}">
                    <a16:rowId xmlns:a16="http://schemas.microsoft.com/office/drawing/2014/main" val="10011"/>
                  </a:ext>
                </a:extLst>
              </a:tr>
              <a:tr h="950992">
                <a:tc>
                  <a:txBody>
                    <a:bodyPr/>
                    <a:lstStyle/>
                    <a:p>
                      <a:pPr algn="ctr" latinLnBrk="1"/>
                      <a:r>
                        <a:rPr lang="en-US" altLang="ko-KR" sz="2800" b="1" dirty="0">
                          <a:latin typeface="+mn-lt"/>
                          <a:cs typeface="Times New Roman" panose="02020603050405020304" pitchFamily="18" charset="0"/>
                        </a:rPr>
                        <a:t>Accuracy</a:t>
                      </a:r>
                    </a:p>
                    <a:p>
                      <a:pPr marL="0" marR="0" lvl="0" indent="0" algn="ctr" defTabSz="3027487" rtl="0" eaLnBrk="1" fontAlgn="auto" latinLnBrk="1" hangingPunct="1">
                        <a:lnSpc>
                          <a:spcPct val="100000"/>
                        </a:lnSpc>
                        <a:spcBef>
                          <a:spcPts val="0"/>
                        </a:spcBef>
                        <a:spcAft>
                          <a:spcPts val="0"/>
                        </a:spcAft>
                        <a:buClrTx/>
                        <a:buSzTx/>
                        <a:buFontTx/>
                        <a:buNone/>
                        <a:tabLst/>
                        <a:defRPr/>
                      </a:pPr>
                      <a:r>
                        <a:rPr lang="en-US" altLang="ko-KR" sz="2800" baseline="0" dirty="0">
                          <a:latin typeface="+mn-lt"/>
                          <a:cs typeface="Times New Roman" panose="02020603050405020304" pitchFamily="18" charset="0"/>
                        </a:rPr>
                        <a:t>@MATLAB®</a:t>
                      </a:r>
                      <a:endParaRPr lang="en-US" altLang="ko-KR" sz="2800" dirty="0">
                        <a:latin typeface="+mn-lt"/>
                        <a:cs typeface="Times New Roman" panose="02020603050405020304" pitchFamily="18" charset="0"/>
                      </a:endParaRPr>
                    </a:p>
                  </a:txBody>
                  <a:tcPr anchor="ctr">
                    <a:lnL w="12700" cmpd="sng">
                      <a:noFill/>
                    </a:lnL>
                    <a:lnR w="28575" cap="flat" cmpd="sng" algn="ctr">
                      <a:solidFill>
                        <a:schemeClr val="tx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gridSpan="2">
                  <a:txBody>
                    <a:bodyPr/>
                    <a:lstStyle/>
                    <a:p>
                      <a:pPr marL="0" marR="0" lvl="0" indent="0" algn="ctr" defTabSz="3027487" rtl="0" eaLnBrk="1" fontAlgn="auto" latinLnBrk="1" hangingPunct="1">
                        <a:lnSpc>
                          <a:spcPct val="100000"/>
                        </a:lnSpc>
                        <a:spcBef>
                          <a:spcPts val="0"/>
                        </a:spcBef>
                        <a:spcAft>
                          <a:spcPts val="0"/>
                        </a:spcAft>
                        <a:buClrTx/>
                        <a:buSzTx/>
                        <a:buFontTx/>
                        <a:buNone/>
                        <a:tabLst/>
                        <a:defRPr/>
                      </a:pPr>
                      <a:r>
                        <a:rPr lang="en-US" altLang="ko-KR" sz="2800" baseline="0" dirty="0">
                          <a:latin typeface="+mn-lt"/>
                          <a:cs typeface="Times New Roman" panose="02020603050405020304" pitchFamily="18" charset="0"/>
                        </a:rPr>
                        <a:t>94.67% (w/o Learning, MNIST)</a:t>
                      </a:r>
                    </a:p>
                    <a:p>
                      <a:pPr marL="0" marR="0" lvl="0" indent="0" algn="ctr" defTabSz="3027487" rtl="0" eaLnBrk="1" fontAlgn="auto" latinLnBrk="1" hangingPunct="1">
                        <a:lnSpc>
                          <a:spcPct val="100000"/>
                        </a:lnSpc>
                        <a:spcBef>
                          <a:spcPts val="0"/>
                        </a:spcBef>
                        <a:spcAft>
                          <a:spcPts val="0"/>
                        </a:spcAft>
                        <a:buClrTx/>
                        <a:buSzTx/>
                        <a:buFontTx/>
                        <a:buNone/>
                        <a:tabLst/>
                        <a:defRPr/>
                      </a:pPr>
                      <a:r>
                        <a:rPr lang="en-US" altLang="ko-KR" sz="2800" baseline="0" dirty="0">
                          <a:latin typeface="+mn-lt"/>
                          <a:cs typeface="Times New Roman" panose="02020603050405020304" pitchFamily="18" charset="0"/>
                        </a:rPr>
                        <a:t>95.04% (w/ Learning, MNIST)</a:t>
                      </a:r>
                    </a:p>
                  </a:txBody>
                  <a:tcPr anchor="ctr">
                    <a:lnL w="28575" cap="flat" cmpd="sng" algn="ctr">
                      <a:solidFill>
                        <a:schemeClr val="tx1"/>
                      </a:solidFill>
                      <a:prstDash val="solid"/>
                      <a:round/>
                      <a:headEnd type="none" w="med" len="med"/>
                      <a:tailEnd type="none" w="med" len="med"/>
                    </a:lnL>
                    <a:lnR w="12700" cmpd="sng">
                      <a:noFill/>
                    </a:lnR>
                    <a:lnT w="12700" cap="flat" cmpd="sng" algn="ctr">
                      <a:solidFill>
                        <a:schemeClr val="tx1">
                          <a:lumMod val="50000"/>
                          <a:lumOff val="50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pPr latinLnBrk="1"/>
                      <a:endParaRPr lang="ko-KR" altLang="en-US"/>
                    </a:p>
                  </a:txBody>
                  <a:tcPr/>
                </a:tc>
                <a:extLst>
                  <a:ext uri="{0D108BD9-81ED-4DB2-BD59-A6C34878D82A}">
                    <a16:rowId xmlns:a16="http://schemas.microsoft.com/office/drawing/2014/main" val="10012"/>
                  </a:ext>
                </a:extLst>
              </a:tr>
            </a:tbl>
          </a:graphicData>
        </a:graphic>
      </p:graphicFrame>
      <p:sp>
        <p:nvSpPr>
          <p:cNvPr id="292" name="TextBox 291">
            <a:extLst>
              <a:ext uri="{FF2B5EF4-FFF2-40B4-BE49-F238E27FC236}">
                <a16:creationId xmlns:a16="http://schemas.microsoft.com/office/drawing/2014/main" id="{32029838-B5C5-4CD8-BB4B-03928425E019}"/>
              </a:ext>
            </a:extLst>
          </p:cNvPr>
          <p:cNvSpPr txBox="1"/>
          <p:nvPr/>
        </p:nvSpPr>
        <p:spPr>
          <a:xfrm>
            <a:off x="15660421" y="11746800"/>
            <a:ext cx="11744023" cy="830997"/>
          </a:xfrm>
          <a:prstGeom prst="rect">
            <a:avLst/>
          </a:prstGeom>
          <a:noFill/>
        </p:spPr>
        <p:txBody>
          <a:bodyPr wrap="square">
            <a:spAutoFit/>
          </a:bodyPr>
          <a:lstStyle/>
          <a:p>
            <a:pPr marL="0" marR="0" lvl="0" indent="0" algn="l" defTabSz="3507730" rtl="0" eaLnBrk="1" fontAlgn="auto" latinLnBrk="1" hangingPunct="1">
              <a:lnSpc>
                <a:spcPct val="100000"/>
              </a:lnSpc>
              <a:spcBef>
                <a:spcPts val="0"/>
              </a:spcBef>
              <a:spcAft>
                <a:spcPts val="0"/>
              </a:spcAft>
              <a:buClrTx/>
              <a:buSzTx/>
              <a:buFontTx/>
              <a:buNone/>
              <a:tabLst/>
              <a:defRPr/>
            </a:pPr>
            <a:r>
              <a:rPr kumimoji="0" lang="en-US" altLang="ko-KR" sz="4800" b="1" i="0" u="none" strike="noStrike" kern="1200" cap="none" spc="0" normalizeH="0" baseline="0" noProof="0" dirty="0">
                <a:ln>
                  <a:noFill/>
                </a:ln>
                <a:solidFill>
                  <a:srgbClr val="374151"/>
                </a:solidFill>
                <a:effectLst/>
                <a:uLnTx/>
                <a:uFillTx/>
                <a:ea typeface="+mj-ea"/>
                <a:cs typeface="+mn-cs"/>
              </a:rPr>
              <a:t>Measurement Results</a:t>
            </a:r>
          </a:p>
        </p:txBody>
      </p:sp>
      <p:sp>
        <p:nvSpPr>
          <p:cNvPr id="103" name="TextBox 102">
            <a:extLst>
              <a:ext uri="{FF2B5EF4-FFF2-40B4-BE49-F238E27FC236}">
                <a16:creationId xmlns:a16="http://schemas.microsoft.com/office/drawing/2014/main" id="{8CE32B01-D6F7-4553-8F0B-74000A69F50C}"/>
              </a:ext>
            </a:extLst>
          </p:cNvPr>
          <p:cNvSpPr txBox="1"/>
          <p:nvPr/>
        </p:nvSpPr>
        <p:spPr>
          <a:xfrm>
            <a:off x="844502" y="30086512"/>
            <a:ext cx="13432216" cy="4031873"/>
          </a:xfrm>
          <a:prstGeom prst="rect">
            <a:avLst/>
          </a:prstGeom>
          <a:noFill/>
        </p:spPr>
        <p:txBody>
          <a:bodyPr wrap="square" rtlCol="0" anchor="t">
            <a:spAutoFit/>
          </a:bodyPr>
          <a:lstStyle/>
          <a:p>
            <a:pPr marL="457200" indent="-457200">
              <a:buFont typeface="Arial" panose="020B0604020202020204" pitchFamily="34" charset="0"/>
              <a:buChar char="•"/>
            </a:pPr>
            <a:r>
              <a:rPr lang="en-US" altLang="ko-KR" sz="3200" dirty="0">
                <a:cs typeface="Times New Roman" panose="02020603050405020304" pitchFamily="18" charset="0"/>
              </a:rPr>
              <a:t>In the proposed architecture, a calibration mechanism is applied to the output layer(2</a:t>
            </a:r>
            <a:r>
              <a:rPr lang="en-US" altLang="ko-KR" sz="3200" baseline="30000" dirty="0">
                <a:cs typeface="Times New Roman" panose="02020603050405020304" pitchFamily="18" charset="0"/>
              </a:rPr>
              <a:t>nd</a:t>
            </a:r>
            <a:r>
              <a:rPr lang="en-US" altLang="ko-KR" sz="3200" dirty="0">
                <a:cs typeface="Times New Roman" panose="02020603050405020304" pitchFamily="18" charset="0"/>
              </a:rPr>
              <a:t> layer).</a:t>
            </a:r>
          </a:p>
          <a:p>
            <a:pPr marL="457200" indent="-457200">
              <a:buFont typeface="Arial" panose="020B0604020202020204" pitchFamily="34" charset="0"/>
              <a:buChar char="•"/>
            </a:pPr>
            <a:r>
              <a:rPr lang="en-US" altLang="ko-KR" sz="3200" dirty="0">
                <a:cs typeface="Times New Roman" panose="02020603050405020304" pitchFamily="18" charset="0"/>
              </a:rPr>
              <a:t>Delta Generator Unit(DGU) computes the difference between the weak </a:t>
            </a:r>
            <a:r>
              <a:rPr lang="en-US" altLang="ko-KR" sz="3200" dirty="0" err="1">
                <a:cs typeface="Times New Roman" panose="02020603050405020304" pitchFamily="18" charset="0"/>
              </a:rPr>
              <a:t>softmax</a:t>
            </a:r>
            <a:r>
              <a:rPr lang="en-US" altLang="ko-KR" sz="3200" dirty="0">
                <a:cs typeface="Times New Roman" panose="02020603050405020304" pitchFamily="18" charset="0"/>
              </a:rPr>
              <a:t> output of the neuron and the target label based on delta rule.</a:t>
            </a:r>
          </a:p>
          <a:p>
            <a:pPr marL="457200" indent="-457200">
              <a:buFont typeface="Arial" panose="020B0604020202020204" pitchFamily="34" charset="0"/>
              <a:buChar char="•"/>
            </a:pPr>
            <a:r>
              <a:rPr lang="en-US" altLang="ko-KR" sz="3200" dirty="0">
                <a:cs typeface="Times New Roman" panose="02020603050405020304" pitchFamily="18" charset="0"/>
              </a:rPr>
              <a:t>Weight Control Unit(WCU) is composed of a 25x10 array of weight calibration cells. Each WCC performs the PDC operation based on the pulse signal and pulse width to calculate the delta weight and updates the weight internally, generating a calibrated current as the output.</a:t>
            </a:r>
          </a:p>
        </p:txBody>
      </p:sp>
      <p:sp>
        <p:nvSpPr>
          <p:cNvPr id="51" name="TextBox 50">
            <a:extLst>
              <a:ext uri="{FF2B5EF4-FFF2-40B4-BE49-F238E27FC236}">
                <a16:creationId xmlns:a16="http://schemas.microsoft.com/office/drawing/2014/main" id="{9340A4B2-5E29-48CA-9C2D-AC6440577DA7}"/>
              </a:ext>
            </a:extLst>
          </p:cNvPr>
          <p:cNvSpPr txBox="1"/>
          <p:nvPr/>
        </p:nvSpPr>
        <p:spPr>
          <a:xfrm>
            <a:off x="15403622" y="20500364"/>
            <a:ext cx="13807561" cy="1569660"/>
          </a:xfrm>
          <a:prstGeom prst="rect">
            <a:avLst/>
          </a:prstGeom>
          <a:noFill/>
        </p:spPr>
        <p:txBody>
          <a:bodyPr wrap="square" rtlCol="0" anchor="t">
            <a:spAutoFit/>
          </a:bodyPr>
          <a:lstStyle/>
          <a:p>
            <a:pPr marL="457200" indent="-457200">
              <a:buFont typeface="Arial" panose="020B0604020202020204" pitchFamily="34" charset="0"/>
              <a:buChar char="•"/>
            </a:pPr>
            <a:r>
              <a:rPr lang="en-US" altLang="ko-KR" sz="3200" dirty="0">
                <a:cs typeface="Times New Roman" panose="02020603050405020304" pitchFamily="18" charset="0"/>
              </a:rPr>
              <a:t>The MC simulation results demonstrate that the proposed SNN calibration system maintains a reliable classification performance under a wide range of process variations, highlighting its robustness and practical applicability.</a:t>
            </a:r>
          </a:p>
        </p:txBody>
      </p:sp>
      <p:pic>
        <p:nvPicPr>
          <p:cNvPr id="2" name="그림 1">
            <a:extLst>
              <a:ext uri="{FF2B5EF4-FFF2-40B4-BE49-F238E27FC236}">
                <a16:creationId xmlns:a16="http://schemas.microsoft.com/office/drawing/2014/main" id="{3AE2AF38-601E-4DA0-AB22-BBD0E1D8E5CF}"/>
              </a:ext>
            </a:extLst>
          </p:cNvPr>
          <p:cNvPicPr>
            <a:picLocks noChangeAspect="1"/>
          </p:cNvPicPr>
          <p:nvPr/>
        </p:nvPicPr>
        <p:blipFill>
          <a:blip r:embed="rId2"/>
          <a:stretch>
            <a:fillRect/>
          </a:stretch>
        </p:blipFill>
        <p:spPr>
          <a:xfrm>
            <a:off x="1068829" y="12665383"/>
            <a:ext cx="12781258" cy="8681214"/>
          </a:xfrm>
          <a:prstGeom prst="rect">
            <a:avLst/>
          </a:prstGeom>
        </p:spPr>
      </p:pic>
      <p:pic>
        <p:nvPicPr>
          <p:cNvPr id="3" name="그림 2">
            <a:extLst>
              <a:ext uri="{FF2B5EF4-FFF2-40B4-BE49-F238E27FC236}">
                <a16:creationId xmlns:a16="http://schemas.microsoft.com/office/drawing/2014/main" id="{D11E1CDD-C111-4E3C-803D-97C3AB7FB03A}"/>
              </a:ext>
            </a:extLst>
          </p:cNvPr>
          <p:cNvPicPr>
            <a:picLocks noChangeAspect="1"/>
          </p:cNvPicPr>
          <p:nvPr/>
        </p:nvPicPr>
        <p:blipFill>
          <a:blip r:embed="rId3"/>
          <a:stretch>
            <a:fillRect/>
          </a:stretch>
        </p:blipFill>
        <p:spPr>
          <a:xfrm>
            <a:off x="7606756" y="21685069"/>
            <a:ext cx="6669962" cy="8119954"/>
          </a:xfrm>
          <a:prstGeom prst="rect">
            <a:avLst/>
          </a:prstGeom>
        </p:spPr>
      </p:pic>
      <p:pic>
        <p:nvPicPr>
          <p:cNvPr id="4" name="그림 3">
            <a:extLst>
              <a:ext uri="{FF2B5EF4-FFF2-40B4-BE49-F238E27FC236}">
                <a16:creationId xmlns:a16="http://schemas.microsoft.com/office/drawing/2014/main" id="{B7F7D8DB-1D23-472A-8718-F8A0DBE592F6}"/>
              </a:ext>
            </a:extLst>
          </p:cNvPr>
          <p:cNvPicPr>
            <a:picLocks noChangeAspect="1"/>
          </p:cNvPicPr>
          <p:nvPr/>
        </p:nvPicPr>
        <p:blipFill>
          <a:blip r:embed="rId4"/>
          <a:stretch>
            <a:fillRect/>
          </a:stretch>
        </p:blipFill>
        <p:spPr>
          <a:xfrm>
            <a:off x="873530" y="21656899"/>
            <a:ext cx="6585928" cy="8119954"/>
          </a:xfrm>
          <a:prstGeom prst="rect">
            <a:avLst/>
          </a:prstGeom>
        </p:spPr>
      </p:pic>
      <p:sp>
        <p:nvSpPr>
          <p:cNvPr id="8" name="직사각형 7">
            <a:extLst>
              <a:ext uri="{FF2B5EF4-FFF2-40B4-BE49-F238E27FC236}">
                <a16:creationId xmlns:a16="http://schemas.microsoft.com/office/drawing/2014/main" id="{ECB599DF-8479-4CAE-B39F-F4FCE04145CF}"/>
              </a:ext>
            </a:extLst>
          </p:cNvPr>
          <p:cNvSpPr/>
          <p:nvPr/>
        </p:nvSpPr>
        <p:spPr>
          <a:xfrm>
            <a:off x="844502" y="21656899"/>
            <a:ext cx="6585928" cy="814812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5" name="직사각형 54">
            <a:extLst>
              <a:ext uri="{FF2B5EF4-FFF2-40B4-BE49-F238E27FC236}">
                <a16:creationId xmlns:a16="http://schemas.microsoft.com/office/drawing/2014/main" id="{FBFFAA04-F9B0-4C8A-BAA0-568028073573}"/>
              </a:ext>
            </a:extLst>
          </p:cNvPr>
          <p:cNvSpPr/>
          <p:nvPr/>
        </p:nvSpPr>
        <p:spPr>
          <a:xfrm>
            <a:off x="7639834" y="21632954"/>
            <a:ext cx="6585928" cy="814812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직사각형 56">
            <a:extLst>
              <a:ext uri="{FF2B5EF4-FFF2-40B4-BE49-F238E27FC236}">
                <a16:creationId xmlns:a16="http://schemas.microsoft.com/office/drawing/2014/main" id="{F2E557BF-C496-4841-B677-2607CE40C3EB}"/>
              </a:ext>
            </a:extLst>
          </p:cNvPr>
          <p:cNvSpPr/>
          <p:nvPr/>
        </p:nvSpPr>
        <p:spPr>
          <a:xfrm>
            <a:off x="4914900" y="17508726"/>
            <a:ext cx="5843585" cy="305479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직사각형 57">
            <a:extLst>
              <a:ext uri="{FF2B5EF4-FFF2-40B4-BE49-F238E27FC236}">
                <a16:creationId xmlns:a16="http://schemas.microsoft.com/office/drawing/2014/main" id="{93F2B75F-7319-47E3-A814-BB16AED08F66}"/>
              </a:ext>
            </a:extLst>
          </p:cNvPr>
          <p:cNvSpPr/>
          <p:nvPr/>
        </p:nvSpPr>
        <p:spPr>
          <a:xfrm>
            <a:off x="11020427" y="17508726"/>
            <a:ext cx="1895473" cy="305479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1" name="직선 연결선 10">
            <a:extLst>
              <a:ext uri="{FF2B5EF4-FFF2-40B4-BE49-F238E27FC236}">
                <a16:creationId xmlns:a16="http://schemas.microsoft.com/office/drawing/2014/main" id="{60ABB715-8019-4F31-9AD9-CBF3CAFBCB17}"/>
              </a:ext>
            </a:extLst>
          </p:cNvPr>
          <p:cNvCxnSpPr>
            <a:cxnSpLocks/>
          </p:cNvCxnSpPr>
          <p:nvPr/>
        </p:nvCxnSpPr>
        <p:spPr>
          <a:xfrm flipV="1">
            <a:off x="854711" y="20563523"/>
            <a:ext cx="4060189" cy="1093376"/>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61" name="직선 연결선 60">
            <a:extLst>
              <a:ext uri="{FF2B5EF4-FFF2-40B4-BE49-F238E27FC236}">
                <a16:creationId xmlns:a16="http://schemas.microsoft.com/office/drawing/2014/main" id="{53413B58-7C9E-4753-8D09-3A377D600410}"/>
              </a:ext>
            </a:extLst>
          </p:cNvPr>
          <p:cNvCxnSpPr>
            <a:cxnSpLocks/>
          </p:cNvCxnSpPr>
          <p:nvPr/>
        </p:nvCxnSpPr>
        <p:spPr>
          <a:xfrm flipV="1">
            <a:off x="7430430" y="20563523"/>
            <a:ext cx="3328055" cy="1067819"/>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64" name="직선 연결선 63">
            <a:extLst>
              <a:ext uri="{FF2B5EF4-FFF2-40B4-BE49-F238E27FC236}">
                <a16:creationId xmlns:a16="http://schemas.microsoft.com/office/drawing/2014/main" id="{09E95D40-6758-4696-952E-33C8A55D6190}"/>
              </a:ext>
            </a:extLst>
          </p:cNvPr>
          <p:cNvCxnSpPr>
            <a:cxnSpLocks/>
          </p:cNvCxnSpPr>
          <p:nvPr/>
        </p:nvCxnSpPr>
        <p:spPr>
          <a:xfrm flipV="1">
            <a:off x="7639834" y="20584784"/>
            <a:ext cx="3380593" cy="1046558"/>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66" name="직선 연결선 65">
            <a:extLst>
              <a:ext uri="{FF2B5EF4-FFF2-40B4-BE49-F238E27FC236}">
                <a16:creationId xmlns:a16="http://schemas.microsoft.com/office/drawing/2014/main" id="{27EF61FF-BF45-4D1C-A889-B50ED92AA44B}"/>
              </a:ext>
            </a:extLst>
          </p:cNvPr>
          <p:cNvCxnSpPr>
            <a:cxnSpLocks/>
          </p:cNvCxnSpPr>
          <p:nvPr/>
        </p:nvCxnSpPr>
        <p:spPr>
          <a:xfrm flipH="1" flipV="1">
            <a:off x="12948363" y="20561911"/>
            <a:ext cx="1277399" cy="1069431"/>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pic>
        <p:nvPicPr>
          <p:cNvPr id="17" name="그림 16">
            <a:extLst>
              <a:ext uri="{FF2B5EF4-FFF2-40B4-BE49-F238E27FC236}">
                <a16:creationId xmlns:a16="http://schemas.microsoft.com/office/drawing/2014/main" id="{DFCAEB42-0C69-4C3C-BD5A-2D2CF1E0D470}"/>
              </a:ext>
            </a:extLst>
          </p:cNvPr>
          <p:cNvPicPr>
            <a:picLocks noChangeAspect="1"/>
          </p:cNvPicPr>
          <p:nvPr/>
        </p:nvPicPr>
        <p:blipFill rotWithShape="1">
          <a:blip r:embed="rId5"/>
          <a:srcRect l="47989"/>
          <a:stretch/>
        </p:blipFill>
        <p:spPr>
          <a:xfrm>
            <a:off x="15508020" y="33760743"/>
            <a:ext cx="4585034" cy="4226269"/>
          </a:xfrm>
          <a:prstGeom prst="rect">
            <a:avLst/>
          </a:prstGeom>
        </p:spPr>
      </p:pic>
      <p:pic>
        <p:nvPicPr>
          <p:cNvPr id="20" name="그림 19">
            <a:extLst>
              <a:ext uri="{FF2B5EF4-FFF2-40B4-BE49-F238E27FC236}">
                <a16:creationId xmlns:a16="http://schemas.microsoft.com/office/drawing/2014/main" id="{8B69BF5E-5A46-48A3-A15F-FF6572490184}"/>
              </a:ext>
            </a:extLst>
          </p:cNvPr>
          <p:cNvPicPr>
            <a:picLocks noChangeAspect="1"/>
          </p:cNvPicPr>
          <p:nvPr/>
        </p:nvPicPr>
        <p:blipFill>
          <a:blip r:embed="rId6"/>
          <a:stretch>
            <a:fillRect/>
          </a:stretch>
        </p:blipFill>
        <p:spPr>
          <a:xfrm>
            <a:off x="15348350" y="29181158"/>
            <a:ext cx="4600184" cy="4568890"/>
          </a:xfrm>
          <a:prstGeom prst="rect">
            <a:avLst/>
          </a:prstGeom>
        </p:spPr>
      </p:pic>
      <p:pic>
        <p:nvPicPr>
          <p:cNvPr id="25" name="그림 24">
            <a:extLst>
              <a:ext uri="{FF2B5EF4-FFF2-40B4-BE49-F238E27FC236}">
                <a16:creationId xmlns:a16="http://schemas.microsoft.com/office/drawing/2014/main" id="{A49ACA0C-DC67-490C-99A5-861FC80FD577}"/>
              </a:ext>
            </a:extLst>
          </p:cNvPr>
          <p:cNvPicPr>
            <a:picLocks noChangeAspect="1"/>
          </p:cNvPicPr>
          <p:nvPr/>
        </p:nvPicPr>
        <p:blipFill>
          <a:blip r:embed="rId7"/>
          <a:stretch>
            <a:fillRect/>
          </a:stretch>
        </p:blipFill>
        <p:spPr>
          <a:xfrm>
            <a:off x="15423644" y="17232922"/>
            <a:ext cx="6686757" cy="3183299"/>
          </a:xfrm>
          <a:prstGeom prst="rect">
            <a:avLst/>
          </a:prstGeom>
        </p:spPr>
      </p:pic>
      <p:pic>
        <p:nvPicPr>
          <p:cNvPr id="26" name="그림 25">
            <a:extLst>
              <a:ext uri="{FF2B5EF4-FFF2-40B4-BE49-F238E27FC236}">
                <a16:creationId xmlns:a16="http://schemas.microsoft.com/office/drawing/2014/main" id="{AF0AF23A-5351-414B-BE84-A222876593DF}"/>
              </a:ext>
            </a:extLst>
          </p:cNvPr>
          <p:cNvPicPr>
            <a:picLocks noChangeAspect="1"/>
          </p:cNvPicPr>
          <p:nvPr/>
        </p:nvPicPr>
        <p:blipFill>
          <a:blip r:embed="rId8"/>
          <a:stretch>
            <a:fillRect/>
          </a:stretch>
        </p:blipFill>
        <p:spPr>
          <a:xfrm>
            <a:off x="22266969" y="17232922"/>
            <a:ext cx="6796017" cy="3183299"/>
          </a:xfrm>
          <a:prstGeom prst="rect">
            <a:avLst/>
          </a:prstGeom>
        </p:spPr>
      </p:pic>
      <p:pic>
        <p:nvPicPr>
          <p:cNvPr id="87" name="그림 86">
            <a:extLst>
              <a:ext uri="{FF2B5EF4-FFF2-40B4-BE49-F238E27FC236}">
                <a16:creationId xmlns:a16="http://schemas.microsoft.com/office/drawing/2014/main" id="{71E091F8-155E-40E1-8B85-99266A71E49E}"/>
              </a:ext>
            </a:extLst>
          </p:cNvPr>
          <p:cNvPicPr>
            <a:picLocks noChangeAspect="1"/>
          </p:cNvPicPr>
          <p:nvPr/>
        </p:nvPicPr>
        <p:blipFill>
          <a:blip r:embed="rId9"/>
          <a:stretch>
            <a:fillRect/>
          </a:stretch>
        </p:blipFill>
        <p:spPr>
          <a:xfrm>
            <a:off x="15546754" y="12588134"/>
            <a:ext cx="6686757" cy="3347977"/>
          </a:xfrm>
          <a:prstGeom prst="rect">
            <a:avLst/>
          </a:prstGeom>
        </p:spPr>
      </p:pic>
      <p:pic>
        <p:nvPicPr>
          <p:cNvPr id="88" name="그림 87">
            <a:extLst>
              <a:ext uri="{FF2B5EF4-FFF2-40B4-BE49-F238E27FC236}">
                <a16:creationId xmlns:a16="http://schemas.microsoft.com/office/drawing/2014/main" id="{0B39D9AA-5769-4FB0-9A8F-8472A37D1937}"/>
              </a:ext>
            </a:extLst>
          </p:cNvPr>
          <p:cNvPicPr>
            <a:picLocks noChangeAspect="1"/>
          </p:cNvPicPr>
          <p:nvPr/>
        </p:nvPicPr>
        <p:blipFill>
          <a:blip r:embed="rId10"/>
          <a:stretch>
            <a:fillRect/>
          </a:stretch>
        </p:blipFill>
        <p:spPr>
          <a:xfrm>
            <a:off x="22372792" y="12621233"/>
            <a:ext cx="6703006" cy="3281777"/>
          </a:xfrm>
          <a:prstGeom prst="rect">
            <a:avLst/>
          </a:prstGeom>
        </p:spPr>
      </p:pic>
      <p:sp>
        <p:nvSpPr>
          <p:cNvPr id="89" name="TextBox 88">
            <a:extLst>
              <a:ext uri="{FF2B5EF4-FFF2-40B4-BE49-F238E27FC236}">
                <a16:creationId xmlns:a16="http://schemas.microsoft.com/office/drawing/2014/main" id="{1E5611C0-503F-492E-8BD1-6543D397070C}"/>
              </a:ext>
            </a:extLst>
          </p:cNvPr>
          <p:cNvSpPr txBox="1"/>
          <p:nvPr/>
        </p:nvSpPr>
        <p:spPr>
          <a:xfrm>
            <a:off x="15469921" y="15892262"/>
            <a:ext cx="13432216" cy="1077218"/>
          </a:xfrm>
          <a:prstGeom prst="rect">
            <a:avLst/>
          </a:prstGeom>
          <a:noFill/>
        </p:spPr>
        <p:txBody>
          <a:bodyPr wrap="square" rtlCol="0" anchor="t">
            <a:spAutoFit/>
          </a:bodyPr>
          <a:lstStyle/>
          <a:p>
            <a:pPr marL="457200" indent="-457200">
              <a:buFont typeface="Arial" panose="020B0604020202020204" pitchFamily="34" charset="0"/>
              <a:buChar char="•"/>
            </a:pPr>
            <a:r>
              <a:rPr lang="en-US" altLang="ko-KR" sz="3200" dirty="0">
                <a:cs typeface="Times New Roman" panose="02020603050405020304" pitchFamily="18" charset="0"/>
              </a:rPr>
              <a:t>Before calibration, neuron #0 generates the highest number of spikes(wrong).</a:t>
            </a:r>
          </a:p>
          <a:p>
            <a:pPr marL="457200" indent="-457200">
              <a:buFont typeface="Arial" panose="020B0604020202020204" pitchFamily="34" charset="0"/>
              <a:buChar char="•"/>
            </a:pPr>
            <a:r>
              <a:rPr lang="en-US" altLang="ko-KR" sz="3200" dirty="0">
                <a:cs typeface="Times New Roman" panose="02020603050405020304" pitchFamily="18" charset="0"/>
              </a:rPr>
              <a:t>After calibration, neuron #8 generates the highest number of spikes(correct).</a:t>
            </a:r>
          </a:p>
        </p:txBody>
      </p:sp>
      <p:pic>
        <p:nvPicPr>
          <p:cNvPr id="28" name="그림 27">
            <a:extLst>
              <a:ext uri="{FF2B5EF4-FFF2-40B4-BE49-F238E27FC236}">
                <a16:creationId xmlns:a16="http://schemas.microsoft.com/office/drawing/2014/main" id="{1EACB300-3A89-4E7E-811B-1166767D0A4A}"/>
              </a:ext>
            </a:extLst>
          </p:cNvPr>
          <p:cNvPicPr>
            <a:picLocks noChangeAspect="1"/>
          </p:cNvPicPr>
          <p:nvPr/>
        </p:nvPicPr>
        <p:blipFill>
          <a:blip r:embed="rId11"/>
          <a:stretch>
            <a:fillRect/>
          </a:stretch>
        </p:blipFill>
        <p:spPr>
          <a:xfrm>
            <a:off x="1068828" y="35238450"/>
            <a:ext cx="4245203" cy="4710154"/>
          </a:xfrm>
          <a:prstGeom prst="rect">
            <a:avLst/>
          </a:prstGeom>
        </p:spPr>
      </p:pic>
      <p:pic>
        <p:nvPicPr>
          <p:cNvPr id="29" name="그림 28">
            <a:extLst>
              <a:ext uri="{FF2B5EF4-FFF2-40B4-BE49-F238E27FC236}">
                <a16:creationId xmlns:a16="http://schemas.microsoft.com/office/drawing/2014/main" id="{0783597C-6282-4A6D-A44D-7DC324F16901}"/>
              </a:ext>
            </a:extLst>
          </p:cNvPr>
          <p:cNvPicPr>
            <a:picLocks noChangeAspect="1"/>
          </p:cNvPicPr>
          <p:nvPr/>
        </p:nvPicPr>
        <p:blipFill>
          <a:blip r:embed="rId12"/>
          <a:stretch>
            <a:fillRect/>
          </a:stretch>
        </p:blipFill>
        <p:spPr>
          <a:xfrm>
            <a:off x="5284456" y="35238449"/>
            <a:ext cx="4164343" cy="4710155"/>
          </a:xfrm>
          <a:prstGeom prst="rect">
            <a:avLst/>
          </a:prstGeom>
        </p:spPr>
      </p:pic>
      <p:pic>
        <p:nvPicPr>
          <p:cNvPr id="31" name="그림 30">
            <a:extLst>
              <a:ext uri="{FF2B5EF4-FFF2-40B4-BE49-F238E27FC236}">
                <a16:creationId xmlns:a16="http://schemas.microsoft.com/office/drawing/2014/main" id="{A328944A-55F7-43E5-BB26-249F4637B2E3}"/>
              </a:ext>
            </a:extLst>
          </p:cNvPr>
          <p:cNvPicPr>
            <a:picLocks noChangeAspect="1"/>
          </p:cNvPicPr>
          <p:nvPr/>
        </p:nvPicPr>
        <p:blipFill>
          <a:blip r:embed="rId13"/>
          <a:stretch>
            <a:fillRect/>
          </a:stretch>
        </p:blipFill>
        <p:spPr>
          <a:xfrm>
            <a:off x="1410031" y="35388000"/>
            <a:ext cx="371475" cy="323850"/>
          </a:xfrm>
          <a:prstGeom prst="rect">
            <a:avLst/>
          </a:prstGeom>
        </p:spPr>
      </p:pic>
      <p:pic>
        <p:nvPicPr>
          <p:cNvPr id="32" name="그림 31">
            <a:extLst>
              <a:ext uri="{FF2B5EF4-FFF2-40B4-BE49-F238E27FC236}">
                <a16:creationId xmlns:a16="http://schemas.microsoft.com/office/drawing/2014/main" id="{054590B9-37B8-4D5D-8EC2-8680B01FF643}"/>
              </a:ext>
            </a:extLst>
          </p:cNvPr>
          <p:cNvPicPr>
            <a:picLocks noChangeAspect="1"/>
          </p:cNvPicPr>
          <p:nvPr/>
        </p:nvPicPr>
        <p:blipFill>
          <a:blip r:embed="rId14"/>
          <a:stretch>
            <a:fillRect/>
          </a:stretch>
        </p:blipFill>
        <p:spPr>
          <a:xfrm>
            <a:off x="5623714" y="35386406"/>
            <a:ext cx="333375" cy="304800"/>
          </a:xfrm>
          <a:prstGeom prst="rect">
            <a:avLst/>
          </a:prstGeom>
        </p:spPr>
      </p:pic>
      <p:sp>
        <p:nvSpPr>
          <p:cNvPr id="95" name="TextBox 94">
            <a:extLst>
              <a:ext uri="{FF2B5EF4-FFF2-40B4-BE49-F238E27FC236}">
                <a16:creationId xmlns:a16="http://schemas.microsoft.com/office/drawing/2014/main" id="{5E6D5EF6-C0AC-4504-A99C-794F65457746}"/>
              </a:ext>
            </a:extLst>
          </p:cNvPr>
          <p:cNvSpPr txBox="1"/>
          <p:nvPr/>
        </p:nvSpPr>
        <p:spPr>
          <a:xfrm>
            <a:off x="1323273" y="34179100"/>
            <a:ext cx="12678477" cy="830997"/>
          </a:xfrm>
          <a:prstGeom prst="rect">
            <a:avLst/>
          </a:prstGeom>
          <a:noFill/>
        </p:spPr>
        <p:txBody>
          <a:bodyPr wrap="square">
            <a:spAutoFit/>
          </a:bodyPr>
          <a:lstStyle/>
          <a:p>
            <a:pPr lvl="0">
              <a:defRPr/>
            </a:pPr>
            <a:r>
              <a:rPr lang="en-US" altLang="ko-KR" sz="4800" b="1" dirty="0">
                <a:solidFill>
                  <a:srgbClr val="374151"/>
                </a:solidFill>
                <a:ea typeface="+mj-ea"/>
              </a:rPr>
              <a:t>Proposed SNN Calibration Algorithm Framework</a:t>
            </a:r>
          </a:p>
        </p:txBody>
      </p:sp>
      <p:sp>
        <p:nvSpPr>
          <p:cNvPr id="96" name="TextBox 95">
            <a:extLst>
              <a:ext uri="{FF2B5EF4-FFF2-40B4-BE49-F238E27FC236}">
                <a16:creationId xmlns:a16="http://schemas.microsoft.com/office/drawing/2014/main" id="{2CAE2CED-C4C5-49E2-9ED6-8B6002D8EE82}"/>
              </a:ext>
            </a:extLst>
          </p:cNvPr>
          <p:cNvSpPr txBox="1"/>
          <p:nvPr/>
        </p:nvSpPr>
        <p:spPr>
          <a:xfrm>
            <a:off x="9529658" y="35386614"/>
            <a:ext cx="5367441" cy="4031873"/>
          </a:xfrm>
          <a:prstGeom prst="rect">
            <a:avLst/>
          </a:prstGeom>
          <a:noFill/>
        </p:spPr>
        <p:txBody>
          <a:bodyPr wrap="square" rtlCol="0" anchor="t">
            <a:spAutoFit/>
          </a:bodyPr>
          <a:lstStyle/>
          <a:p>
            <a:pPr marL="457200" indent="-457200">
              <a:buFont typeface="Arial" panose="020B0604020202020204" pitchFamily="34" charset="0"/>
              <a:buChar char="•"/>
            </a:pPr>
            <a:r>
              <a:rPr lang="en-US" altLang="ko-KR" sz="3200" dirty="0">
                <a:cs typeface="Times New Roman" panose="02020603050405020304" pitchFamily="18" charset="0"/>
              </a:rPr>
              <a:t>Proposed architecture performs two phase.</a:t>
            </a:r>
          </a:p>
          <a:p>
            <a:pPr marL="457200" indent="-457200">
              <a:buFont typeface="Arial" panose="020B0604020202020204" pitchFamily="34" charset="0"/>
              <a:buChar char="•"/>
            </a:pPr>
            <a:r>
              <a:rPr lang="en-US" altLang="ko-KR" sz="3200" dirty="0">
                <a:cs typeface="Times New Roman" panose="02020603050405020304" pitchFamily="18" charset="0"/>
              </a:rPr>
              <a:t>In (a) phase, weights is modified based on delta rule.</a:t>
            </a:r>
          </a:p>
          <a:p>
            <a:pPr marL="457200" indent="-457200">
              <a:buFont typeface="Arial" panose="020B0604020202020204" pitchFamily="34" charset="0"/>
              <a:buChar char="•"/>
            </a:pPr>
            <a:r>
              <a:rPr lang="en-US" altLang="ko-KR" sz="3200" dirty="0">
                <a:cs typeface="Times New Roman" panose="02020603050405020304" pitchFamily="18" charset="0"/>
              </a:rPr>
              <a:t>In(b) phase, inference is proceeded with modified weights.</a:t>
            </a:r>
          </a:p>
        </p:txBody>
      </p:sp>
      <p:pic>
        <p:nvPicPr>
          <p:cNvPr id="33" name="그림 32">
            <a:extLst>
              <a:ext uri="{FF2B5EF4-FFF2-40B4-BE49-F238E27FC236}">
                <a16:creationId xmlns:a16="http://schemas.microsoft.com/office/drawing/2014/main" id="{32C958FF-1F0A-425E-AF4B-CBECF7D37285}"/>
              </a:ext>
            </a:extLst>
          </p:cNvPr>
          <p:cNvPicPr>
            <a:picLocks noChangeAspect="1"/>
          </p:cNvPicPr>
          <p:nvPr/>
        </p:nvPicPr>
        <p:blipFill rotWithShape="1">
          <a:blip r:embed="rId15"/>
          <a:srcRect t="3116"/>
          <a:stretch/>
        </p:blipFill>
        <p:spPr>
          <a:xfrm>
            <a:off x="15546754" y="22368648"/>
            <a:ext cx="8043842" cy="3692699"/>
          </a:xfrm>
          <a:prstGeom prst="rect">
            <a:avLst/>
          </a:prstGeom>
        </p:spPr>
      </p:pic>
      <p:pic>
        <p:nvPicPr>
          <p:cNvPr id="34" name="그림 33">
            <a:extLst>
              <a:ext uri="{FF2B5EF4-FFF2-40B4-BE49-F238E27FC236}">
                <a16:creationId xmlns:a16="http://schemas.microsoft.com/office/drawing/2014/main" id="{5B26D9A7-A73B-4EBD-9A69-5D198BAD8D01}"/>
              </a:ext>
            </a:extLst>
          </p:cNvPr>
          <p:cNvPicPr>
            <a:picLocks noChangeAspect="1"/>
          </p:cNvPicPr>
          <p:nvPr/>
        </p:nvPicPr>
        <p:blipFill>
          <a:blip r:embed="rId16"/>
          <a:stretch>
            <a:fillRect/>
          </a:stretch>
        </p:blipFill>
        <p:spPr>
          <a:xfrm>
            <a:off x="23848957" y="22298060"/>
            <a:ext cx="5226841" cy="3763326"/>
          </a:xfrm>
          <a:prstGeom prst="rect">
            <a:avLst/>
          </a:prstGeom>
        </p:spPr>
      </p:pic>
      <p:sp>
        <p:nvSpPr>
          <p:cNvPr id="99" name="TextBox 98">
            <a:extLst>
              <a:ext uri="{FF2B5EF4-FFF2-40B4-BE49-F238E27FC236}">
                <a16:creationId xmlns:a16="http://schemas.microsoft.com/office/drawing/2014/main" id="{EDA973F8-2E27-4F50-BFAA-BFA4C4B1BEFD}"/>
              </a:ext>
            </a:extLst>
          </p:cNvPr>
          <p:cNvSpPr txBox="1"/>
          <p:nvPr/>
        </p:nvSpPr>
        <p:spPr>
          <a:xfrm>
            <a:off x="15403622" y="26062400"/>
            <a:ext cx="14161978" cy="2062103"/>
          </a:xfrm>
          <a:prstGeom prst="rect">
            <a:avLst/>
          </a:prstGeom>
          <a:noFill/>
        </p:spPr>
        <p:txBody>
          <a:bodyPr wrap="square" rtlCol="0" anchor="t">
            <a:spAutoFit/>
          </a:bodyPr>
          <a:lstStyle/>
          <a:p>
            <a:pPr marL="457200" indent="-457200">
              <a:buFont typeface="Arial" panose="020B0604020202020204" pitchFamily="34" charset="0"/>
              <a:buChar char="•"/>
            </a:pPr>
            <a:r>
              <a:rPr lang="en-US" altLang="ko-KR" sz="3200" dirty="0">
                <a:cs typeface="Times New Roman" panose="02020603050405020304" pitchFamily="18" charset="0"/>
              </a:rPr>
              <a:t>As calibration progresses, both the spike count and the magnitude of the delta values gradually decrease, which leads to a steady decline in power consumption.</a:t>
            </a:r>
          </a:p>
          <a:p>
            <a:pPr marL="457200" indent="-457200">
              <a:buFont typeface="Arial" panose="020B0604020202020204" pitchFamily="34" charset="0"/>
              <a:buChar char="•"/>
            </a:pPr>
            <a:r>
              <a:rPr lang="en-US" altLang="ko-KR" sz="3200" dirty="0">
                <a:cs typeface="Times New Roman" panose="02020603050405020304" pitchFamily="18" charset="0"/>
              </a:rPr>
              <a:t>The proposed method achieves a substantial energy reduction of approximately 95-99% compared to conventional MAC designs.</a:t>
            </a:r>
          </a:p>
        </p:txBody>
      </p:sp>
    </p:spTree>
    <p:extLst>
      <p:ext uri="{BB962C8B-B14F-4D97-AF65-F5344CB8AC3E}">
        <p14:creationId xmlns:p14="http://schemas.microsoft.com/office/powerpoint/2010/main" val="612776008"/>
      </p:ext>
    </p:extLst>
  </p:cSld>
  <p:clrMapOvr>
    <a:masterClrMapping/>
  </p:clrMapOvr>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테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4167</TotalTime>
  <Words>481</Words>
  <Application>Microsoft Office PowerPoint</Application>
  <PresentationFormat>사용자 지정</PresentationFormat>
  <Paragraphs>50</Paragraphs>
  <Slides>1</Slides>
  <Notes>0</Notes>
  <HiddenSlides>0</HiddenSlides>
  <MMClips>0</MMClips>
  <ScaleCrop>false</ScaleCrop>
  <HeadingPairs>
    <vt:vector size="6" baseType="variant">
      <vt:variant>
        <vt:lpstr>사용한 글꼴</vt:lpstr>
      </vt:variant>
      <vt:variant>
        <vt:i4>5</vt:i4>
      </vt:variant>
      <vt:variant>
        <vt:lpstr>테마</vt:lpstr>
      </vt:variant>
      <vt:variant>
        <vt:i4>1</vt:i4>
      </vt:variant>
      <vt:variant>
        <vt:lpstr>슬라이드 제목</vt:lpstr>
      </vt:variant>
      <vt:variant>
        <vt:i4>1</vt:i4>
      </vt:variant>
    </vt:vector>
  </HeadingPairs>
  <TitlesOfParts>
    <vt:vector size="7" baseType="lpstr">
      <vt:lpstr>맑은 고딕</vt:lpstr>
      <vt:lpstr>Arial</vt:lpstr>
      <vt:lpstr>Calibri</vt:lpstr>
      <vt:lpstr>Calibri Light</vt:lpstr>
      <vt:lpstr>Times New Roman</vt:lpstr>
      <vt:lpstr>Office 테마</vt:lpstr>
      <vt:lpstr>PowerPoint 프레젠테이션</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Registered User</dc:creator>
  <cp:lastModifiedBy>USER</cp:lastModifiedBy>
  <cp:revision>86</cp:revision>
  <dcterms:created xsi:type="dcterms:W3CDTF">2018-03-08T06:02:33Z</dcterms:created>
  <dcterms:modified xsi:type="dcterms:W3CDTF">2026-04-13T05:07:38Z</dcterms:modified>
</cp:coreProperties>
</file>